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23"/>
  </p:notesMasterIdLst>
  <p:handoutMasterIdLst>
    <p:handoutMasterId r:id="rId24"/>
  </p:handoutMasterIdLst>
  <p:sldIdLst>
    <p:sldId id="256" r:id="rId3"/>
    <p:sldId id="259" r:id="rId4"/>
    <p:sldId id="260" r:id="rId5"/>
    <p:sldId id="261" r:id="rId6"/>
    <p:sldId id="271" r:id="rId7"/>
    <p:sldId id="267" r:id="rId8"/>
    <p:sldId id="272" r:id="rId9"/>
    <p:sldId id="273" r:id="rId10"/>
    <p:sldId id="269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</p:sldIdLst>
  <p:sldSz cx="9144000" cy="6858000" type="screen4x3"/>
  <p:notesSz cx="6858000" cy="9144000"/>
  <p:custDataLst>
    <p:tags r:id="rId25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 autoAdjust="0"/>
    <p:restoredTop sz="94660"/>
  </p:normalViewPr>
  <p:slideViewPr>
    <p:cSldViewPr>
      <p:cViewPr>
        <p:scale>
          <a:sx n="120" d="100"/>
          <a:sy n="120" d="100"/>
        </p:scale>
        <p:origin x="-1380" y="-2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D3CF04-34FB-4992-986B-791B43DD9C82}" type="datetimeFigureOut">
              <a:rPr lang="en-GB" smtClean="0"/>
              <a:t>07/08/2017</a:t>
            </a:fld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76AC77-1F17-42BF-87DF-96DD56A943A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41548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26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2A9E1-9E6F-4EBA-B8E3-101D7E7360C4}" type="datetimeFigureOut">
              <a:rPr lang="en-GB" smtClean="0"/>
              <a:t>07/08/2017</a:t>
            </a:fld>
            <a:endParaRPr lang="en-GB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err="1" smtClean="0"/>
              <a:t>Textmasterformat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771E54-D4A1-4760-BD67-21D44B6159B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5292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9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tags" Target="../tags/tag60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70.xml"/><Relationship Id="rId3" Type="http://schemas.openxmlformats.org/officeDocument/2006/relationships/tags" Target="../tags/tag65.xml"/><Relationship Id="rId7" Type="http://schemas.openxmlformats.org/officeDocument/2006/relationships/tags" Target="../tags/tag69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5.xml"/><Relationship Id="rId4" Type="http://schemas.openxmlformats.org/officeDocument/2006/relationships/tags" Target="../tags/tag74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83.xml"/><Relationship Id="rId3" Type="http://schemas.openxmlformats.org/officeDocument/2006/relationships/tags" Target="../tags/tag78.xml"/><Relationship Id="rId7" Type="http://schemas.openxmlformats.org/officeDocument/2006/relationships/tags" Target="../tags/tag82.xml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6" Type="http://schemas.openxmlformats.org/officeDocument/2006/relationships/tags" Target="../tags/tag81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80.xml"/><Relationship Id="rId10" Type="http://schemas.openxmlformats.org/officeDocument/2006/relationships/tags" Target="../tags/tag85.xml"/><Relationship Id="rId4" Type="http://schemas.openxmlformats.org/officeDocument/2006/relationships/tags" Target="../tags/tag79.xml"/><Relationship Id="rId9" Type="http://schemas.openxmlformats.org/officeDocument/2006/relationships/tags" Target="../tags/tag8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8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3.xml"/><Relationship Id="rId1" Type="http://schemas.openxmlformats.org/officeDocument/2006/relationships/tags" Target="../tags/tag9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6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16" name="Bildplatzhalter 15"/>
          <p:cNvSpPr>
            <a:spLocks noGrp="1"/>
          </p:cNvSpPr>
          <p:nvPr>
            <p:ph type="pic" sz="quarter" idx="10"/>
          </p:nvPr>
        </p:nvSpPr>
        <p:spPr>
          <a:xfrm>
            <a:off x="250825" y="1268760"/>
            <a:ext cx="8642350" cy="331236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 dirty="0"/>
          </a:p>
        </p:txBody>
      </p:sp>
      <p:sp useBgFill="1">
        <p:nvSpPr>
          <p:cNvPr id="18" name="Rechteck 17"/>
          <p:cNvSpPr/>
          <p:nvPr/>
        </p:nvSpPr>
        <p:spPr>
          <a:xfrm>
            <a:off x="0" y="6453336"/>
            <a:ext cx="9144000" cy="404664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 hasCustomPrompt="1"/>
            <p:custDataLst>
              <p:tags r:id="rId2"/>
            </p:custDataLst>
          </p:nvPr>
        </p:nvSpPr>
        <p:spPr>
          <a:xfrm>
            <a:off x="251519" y="4797152"/>
            <a:ext cx="8641655" cy="153657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 smtClean="0"/>
              <a:t>Kommentar zum Inhalt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844121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, Vergleich LG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251520" y="1261664"/>
            <a:ext cx="4248472" cy="5047061"/>
          </a:xfrm>
          <a:prstGeom prst="rect">
            <a:avLst/>
          </a:prstGeom>
          <a:gradFill flip="none" rotWithShape="0">
            <a:gsLst>
              <a:gs pos="0">
                <a:srgbClr val="E2E2E2">
                  <a:lumMod val="70000"/>
                  <a:lumOff val="30000"/>
                </a:srgbClr>
              </a:gs>
              <a:gs pos="60000">
                <a:schemeClr val="bg1">
                  <a:lumMod val="100000"/>
                </a:schemeClr>
              </a:gs>
            </a:gsLst>
            <a:lin ang="16200000" scaled="1"/>
            <a:tileRect/>
          </a:gra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108000" lvl="0"/>
            <a:endParaRPr lang="de-CH" sz="1600"/>
          </a:p>
        </p:txBody>
      </p:sp>
      <p:sp>
        <p:nvSpPr>
          <p:cNvPr id="13" name="Rechteck 12"/>
          <p:cNvSpPr/>
          <p:nvPr/>
        </p:nvSpPr>
        <p:spPr>
          <a:xfrm>
            <a:off x="4644008" y="1261664"/>
            <a:ext cx="4248472" cy="5047061"/>
          </a:xfrm>
          <a:prstGeom prst="rect">
            <a:avLst/>
          </a:prstGeom>
          <a:gradFill flip="none" rotWithShape="0">
            <a:gsLst>
              <a:gs pos="0">
                <a:srgbClr val="E2E2E2">
                  <a:lumMod val="70000"/>
                  <a:lumOff val="30000"/>
                </a:srgbClr>
              </a:gs>
              <a:gs pos="60000">
                <a:schemeClr val="bg1">
                  <a:lumMod val="100000"/>
                </a:schemeClr>
              </a:gs>
            </a:gsLst>
            <a:lin ang="16200000" scaled="1"/>
            <a:tileRect/>
          </a:gra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108000" lvl="0"/>
            <a:endParaRPr lang="de-CH" sz="1600"/>
          </a:p>
        </p:txBody>
      </p:sp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251520" y="1268413"/>
            <a:ext cx="4248472" cy="5040312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1800"/>
            </a:lvl1pPr>
            <a:lvl2pPr>
              <a:buClr>
                <a:schemeClr val="accent1"/>
              </a:buClr>
              <a:defRPr sz="1600"/>
            </a:lvl2pPr>
            <a:lvl3pPr>
              <a:buClr>
                <a:schemeClr val="accent1"/>
              </a:buClr>
              <a:defRPr sz="1400"/>
            </a:lvl3pPr>
            <a:lvl4pPr>
              <a:buClr>
                <a:schemeClr val="accent1"/>
              </a:buClr>
              <a:defRPr sz="1200"/>
            </a:lvl4pPr>
            <a:lvl5pPr>
              <a:buClr>
                <a:schemeClr val="accent1"/>
              </a:buCl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  <p:custDataLst>
              <p:tags r:id="rId3"/>
            </p:custDataLst>
          </p:nvPr>
        </p:nvSpPr>
        <p:spPr>
          <a:xfrm>
            <a:off x="4644008" y="1268413"/>
            <a:ext cx="4248473" cy="5040312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1800"/>
            </a:lvl1pPr>
            <a:lvl2pPr>
              <a:buClr>
                <a:schemeClr val="accent1"/>
              </a:buClr>
              <a:defRPr sz="1600"/>
            </a:lvl2pPr>
            <a:lvl3pPr>
              <a:buClr>
                <a:schemeClr val="accent1"/>
              </a:buClr>
              <a:defRPr sz="1400"/>
            </a:lvl3pPr>
            <a:lvl4pPr>
              <a:buClr>
                <a:schemeClr val="accent1"/>
              </a:buClr>
              <a:defRPr sz="1200"/>
            </a:lvl4pPr>
            <a:lvl5pPr>
              <a:buClr>
                <a:schemeClr val="accent1"/>
              </a:buCl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8" name="Rechteck 7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81452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, Vergleich LW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4644008" y="1261664"/>
            <a:ext cx="4248472" cy="5047061"/>
          </a:xfrm>
          <a:prstGeom prst="rect">
            <a:avLst/>
          </a:prstGeom>
          <a:gradFill flip="none" rotWithShape="0">
            <a:gsLst>
              <a:gs pos="0">
                <a:srgbClr val="E2E2E2">
                  <a:lumMod val="70000"/>
                  <a:lumOff val="30000"/>
                </a:srgbClr>
              </a:gs>
              <a:gs pos="60000">
                <a:schemeClr val="bg1">
                  <a:lumMod val="100000"/>
                </a:schemeClr>
              </a:gs>
            </a:gsLst>
            <a:lin ang="16200000" scaled="1"/>
            <a:tileRect/>
          </a:gra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108000" lvl="0"/>
            <a:endParaRPr lang="de-CH" sz="1600"/>
          </a:p>
        </p:txBody>
      </p:sp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251520" y="1268413"/>
            <a:ext cx="4248472" cy="50403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  <p:custDataLst>
              <p:tags r:id="rId3"/>
            </p:custDataLst>
          </p:nvPr>
        </p:nvSpPr>
        <p:spPr>
          <a:xfrm>
            <a:off x="4644008" y="1268413"/>
            <a:ext cx="4248473" cy="5040312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1800"/>
            </a:lvl1pPr>
            <a:lvl2pPr>
              <a:buClr>
                <a:schemeClr val="accent1"/>
              </a:buClr>
              <a:defRPr sz="1600"/>
            </a:lvl2pPr>
            <a:lvl3pPr>
              <a:buClr>
                <a:schemeClr val="accent1"/>
              </a:buClr>
              <a:defRPr sz="1400"/>
            </a:lvl3pPr>
            <a:lvl4pPr>
              <a:buClr>
                <a:schemeClr val="accent1"/>
              </a:buClr>
              <a:defRPr sz="1200"/>
            </a:lvl4pPr>
            <a:lvl5pPr>
              <a:buClr>
                <a:schemeClr val="accent1"/>
              </a:buCl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7" name="Rechteck 6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0000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, Vergleich LWR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251520" y="1268413"/>
            <a:ext cx="4248472" cy="50403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  <p:custDataLst>
              <p:tags r:id="rId3"/>
            </p:custDataLst>
          </p:nvPr>
        </p:nvSpPr>
        <p:spPr>
          <a:xfrm>
            <a:off x="4644008" y="1268413"/>
            <a:ext cx="4248473" cy="5040312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1800"/>
            </a:lvl1pPr>
            <a:lvl2pPr>
              <a:buClr>
                <a:schemeClr val="tx2"/>
              </a:buClr>
              <a:defRPr sz="1600"/>
            </a:lvl2pPr>
            <a:lvl3pPr>
              <a:buClr>
                <a:schemeClr val="tx2"/>
              </a:buClr>
              <a:defRPr sz="1400"/>
            </a:lvl3pPr>
            <a:lvl4pPr>
              <a:buClr>
                <a:schemeClr val="tx2"/>
              </a:buClr>
              <a:defRPr sz="1200"/>
            </a:lvl4pPr>
            <a:lvl5pPr>
              <a:buClr>
                <a:schemeClr val="tx2"/>
              </a:buCl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7" name="Rechteck 6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37009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Titelfolie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22313" y="4406900"/>
            <a:ext cx="7772400" cy="1362075"/>
          </a:xfrm>
        </p:spPr>
        <p:txBody>
          <a:bodyPr anchor="t">
            <a:normAutofit/>
          </a:bodyPr>
          <a:lstStyle>
            <a:lvl1pPr algn="l">
              <a:defRPr sz="2400" b="0" cap="none" baseline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6" name="Rechteck 5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52114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iler mit Überschrif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/>
          </p:nvPr>
        </p:nvSpPr>
        <p:spPr>
          <a:xfrm>
            <a:off x="6443664" y="1268760"/>
            <a:ext cx="2449512" cy="147109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cxnSp>
        <p:nvCxnSpPr>
          <p:cNvPr id="10" name="Gerade Verbindung 9"/>
          <p:cNvCxnSpPr/>
          <p:nvPr/>
        </p:nvCxnSpPr>
        <p:spPr>
          <a:xfrm>
            <a:off x="250825" y="2908510"/>
            <a:ext cx="8642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Inhaltsplatzhalter 3"/>
          <p:cNvSpPr>
            <a:spLocks noGrp="1"/>
          </p:cNvSpPr>
          <p:nvPr>
            <p:ph sz="quarter" idx="12"/>
            <p:custDataLst>
              <p:tags r:id="rId2"/>
            </p:custDataLst>
          </p:nvPr>
        </p:nvSpPr>
        <p:spPr>
          <a:xfrm>
            <a:off x="252007" y="1268760"/>
            <a:ext cx="6048781" cy="4175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Bildplatzhalter 7"/>
          <p:cNvSpPr>
            <a:spLocks noGrp="1"/>
          </p:cNvSpPr>
          <p:nvPr>
            <p:ph type="pic" sz="quarter" idx="14"/>
          </p:nvPr>
        </p:nvSpPr>
        <p:spPr>
          <a:xfrm>
            <a:off x="6443664" y="3077167"/>
            <a:ext cx="2449512" cy="147109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cxnSp>
        <p:nvCxnSpPr>
          <p:cNvPr id="20" name="Gerade Verbindung 19"/>
          <p:cNvCxnSpPr/>
          <p:nvPr/>
        </p:nvCxnSpPr>
        <p:spPr>
          <a:xfrm>
            <a:off x="250825" y="4692946"/>
            <a:ext cx="8642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Inhaltsplatzhalter 3"/>
          <p:cNvSpPr>
            <a:spLocks noGrp="1"/>
          </p:cNvSpPr>
          <p:nvPr>
            <p:ph sz="quarter" idx="15"/>
            <p:custDataLst>
              <p:tags r:id="rId3"/>
            </p:custDataLst>
          </p:nvPr>
        </p:nvSpPr>
        <p:spPr>
          <a:xfrm>
            <a:off x="252007" y="3077167"/>
            <a:ext cx="6048781" cy="4175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Bildplatzhalter 7"/>
          <p:cNvSpPr>
            <a:spLocks noGrp="1"/>
          </p:cNvSpPr>
          <p:nvPr>
            <p:ph type="pic" sz="quarter" idx="17"/>
          </p:nvPr>
        </p:nvSpPr>
        <p:spPr>
          <a:xfrm>
            <a:off x="6443664" y="4837631"/>
            <a:ext cx="2449512" cy="147109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sp>
        <p:nvSpPr>
          <p:cNvPr id="25" name="Inhaltsplatzhalter 3"/>
          <p:cNvSpPr>
            <a:spLocks noGrp="1"/>
          </p:cNvSpPr>
          <p:nvPr>
            <p:ph sz="quarter" idx="18"/>
            <p:custDataLst>
              <p:tags r:id="rId4"/>
            </p:custDataLst>
          </p:nvPr>
        </p:nvSpPr>
        <p:spPr>
          <a:xfrm>
            <a:off x="252007" y="4837631"/>
            <a:ext cx="6048781" cy="4175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20"/>
            <p:custDataLst>
              <p:tags r:id="rId5"/>
            </p:custDataLst>
          </p:nvPr>
        </p:nvSpPr>
        <p:spPr>
          <a:xfrm>
            <a:off x="250825" y="1685925"/>
            <a:ext cx="6059488" cy="1054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17" name="Textplatzhalter 6"/>
          <p:cNvSpPr>
            <a:spLocks noGrp="1"/>
          </p:cNvSpPr>
          <p:nvPr>
            <p:ph type="body" sz="quarter" idx="21"/>
            <p:custDataLst>
              <p:tags r:id="rId6"/>
            </p:custDataLst>
          </p:nvPr>
        </p:nvSpPr>
        <p:spPr>
          <a:xfrm>
            <a:off x="250825" y="3516395"/>
            <a:ext cx="6059488" cy="1054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24" name="Textplatzhalter 6"/>
          <p:cNvSpPr>
            <a:spLocks noGrp="1"/>
          </p:cNvSpPr>
          <p:nvPr>
            <p:ph type="body" sz="quarter" idx="22"/>
            <p:custDataLst>
              <p:tags r:id="rId7"/>
            </p:custDataLst>
          </p:nvPr>
        </p:nvSpPr>
        <p:spPr>
          <a:xfrm>
            <a:off x="250825" y="5263753"/>
            <a:ext cx="6059488" cy="1054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3"/>
            <p:custDataLst>
              <p:tags r:id="rId8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15" name="Rechteck 14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15731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i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/>
          </p:nvPr>
        </p:nvSpPr>
        <p:spPr>
          <a:xfrm>
            <a:off x="6443664" y="1268760"/>
            <a:ext cx="2449512" cy="147109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cxnSp>
        <p:nvCxnSpPr>
          <p:cNvPr id="10" name="Gerade Verbindung 9"/>
          <p:cNvCxnSpPr/>
          <p:nvPr/>
        </p:nvCxnSpPr>
        <p:spPr>
          <a:xfrm>
            <a:off x="250825" y="2908511"/>
            <a:ext cx="8642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Bildplatzhalter 7"/>
          <p:cNvSpPr>
            <a:spLocks noGrp="1"/>
          </p:cNvSpPr>
          <p:nvPr>
            <p:ph type="pic" sz="quarter" idx="14"/>
          </p:nvPr>
        </p:nvSpPr>
        <p:spPr>
          <a:xfrm>
            <a:off x="6443664" y="3077167"/>
            <a:ext cx="2449512" cy="147109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cxnSp>
        <p:nvCxnSpPr>
          <p:cNvPr id="20" name="Gerade Verbindung 19"/>
          <p:cNvCxnSpPr/>
          <p:nvPr/>
        </p:nvCxnSpPr>
        <p:spPr>
          <a:xfrm>
            <a:off x="250825" y="4692947"/>
            <a:ext cx="8642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Bildplatzhalter 7"/>
          <p:cNvSpPr>
            <a:spLocks noGrp="1"/>
          </p:cNvSpPr>
          <p:nvPr>
            <p:ph type="pic" sz="quarter" idx="17"/>
          </p:nvPr>
        </p:nvSpPr>
        <p:spPr>
          <a:xfrm>
            <a:off x="6443664" y="4837631"/>
            <a:ext cx="2449512" cy="147109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9"/>
            <p:custDataLst>
              <p:tags r:id="rId2"/>
            </p:custDataLst>
          </p:nvPr>
        </p:nvSpPr>
        <p:spPr>
          <a:xfrm>
            <a:off x="250825" y="1268413"/>
            <a:ext cx="6049963" cy="14716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20"/>
            <p:custDataLst>
              <p:tags r:id="rId3"/>
            </p:custDataLst>
          </p:nvPr>
        </p:nvSpPr>
        <p:spPr>
          <a:xfrm>
            <a:off x="250825" y="3076649"/>
            <a:ext cx="6049963" cy="14716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16" name="Textplatzhalter 4"/>
          <p:cNvSpPr>
            <a:spLocks noGrp="1"/>
          </p:cNvSpPr>
          <p:nvPr>
            <p:ph type="body" sz="quarter" idx="21"/>
            <p:custDataLst>
              <p:tags r:id="rId4"/>
            </p:custDataLst>
          </p:nvPr>
        </p:nvSpPr>
        <p:spPr>
          <a:xfrm>
            <a:off x="250825" y="4837113"/>
            <a:ext cx="6049963" cy="14716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2"/>
            <p:custDataLst>
              <p:tags r:id="rId5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12" name="Rechteck 11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87915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rsonen mit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4" name="Textplatzhalter 5"/>
          <p:cNvSpPr>
            <a:spLocks noGrp="1"/>
          </p:cNvSpPr>
          <p:nvPr>
            <p:ph type="body" sz="quarter" idx="11" hasCustomPrompt="1"/>
            <p:custDataLst>
              <p:tags r:id="rId2"/>
            </p:custDataLst>
          </p:nvPr>
        </p:nvSpPr>
        <p:spPr>
          <a:xfrm>
            <a:off x="1753344" y="1556792"/>
            <a:ext cx="7139831" cy="37455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de-CH" dirty="0" smtClean="0"/>
              <a:t>Titel</a:t>
            </a:r>
            <a:endParaRPr lang="de-CH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250825" y="3433122"/>
            <a:ext cx="8642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3"/>
          <p:cNvSpPr>
            <a:spLocks noGrp="1"/>
          </p:cNvSpPr>
          <p:nvPr>
            <p:ph sz="quarter" idx="13" hasCustomPrompt="1"/>
            <p:custDataLst>
              <p:tags r:id="rId3"/>
            </p:custDataLst>
          </p:nvPr>
        </p:nvSpPr>
        <p:spPr>
          <a:xfrm>
            <a:off x="1753831" y="1268760"/>
            <a:ext cx="7139344" cy="4175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de-CH" dirty="0" smtClean="0"/>
              <a:t>Name</a:t>
            </a: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4" hasCustomPrompt="1"/>
            <p:custDataLst>
              <p:tags r:id="rId4"/>
            </p:custDataLst>
          </p:nvPr>
        </p:nvSpPr>
        <p:spPr>
          <a:xfrm>
            <a:off x="1752649" y="2136581"/>
            <a:ext cx="3033107" cy="1080517"/>
          </a:xfrm>
        </p:spPr>
        <p:txBody>
          <a:bodyPr>
            <a:normAutofit/>
          </a:bodyPr>
          <a:lstStyle>
            <a:lvl1pPr marL="0" indent="0">
              <a:spcBef>
                <a:spcPts val="336"/>
              </a:spcBef>
              <a:buNone/>
              <a:defRPr sz="1400" baseline="0"/>
            </a:lvl1pPr>
          </a:lstStyle>
          <a:p>
            <a:pPr lvl="0"/>
            <a:r>
              <a:rPr lang="de-CH" dirty="0" smtClean="0"/>
              <a:t>Anschrift Unternehmen</a:t>
            </a:r>
            <a:endParaRPr lang="de-CH" dirty="0"/>
          </a:p>
        </p:txBody>
      </p:sp>
      <p:sp>
        <p:nvSpPr>
          <p:cNvPr id="12" name="Textplatzhalter 9"/>
          <p:cNvSpPr>
            <a:spLocks noGrp="1"/>
          </p:cNvSpPr>
          <p:nvPr>
            <p:ph type="body" sz="quarter" idx="16" hasCustomPrompt="1"/>
            <p:custDataLst>
              <p:tags r:id="rId5"/>
            </p:custDataLst>
          </p:nvPr>
        </p:nvSpPr>
        <p:spPr>
          <a:xfrm>
            <a:off x="5004048" y="2132856"/>
            <a:ext cx="3889127" cy="1080517"/>
          </a:xfrm>
        </p:spPr>
        <p:txBody>
          <a:bodyPr>
            <a:normAutofit/>
          </a:bodyPr>
          <a:lstStyle>
            <a:lvl1pPr marL="0" indent="0">
              <a:spcBef>
                <a:spcPts val="336"/>
              </a:spcBef>
              <a:buNone/>
              <a:tabLst>
                <a:tab pos="808038" algn="l"/>
              </a:tabLst>
              <a:defRPr sz="1400" baseline="0"/>
            </a:lvl1pPr>
          </a:lstStyle>
          <a:p>
            <a:pPr lvl="0"/>
            <a:r>
              <a:rPr lang="de-CH" dirty="0" err="1" smtClean="0"/>
              <a:t>Direct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dirty="0" smtClean="0"/>
              <a:t>Mobile</a:t>
            </a:r>
            <a:br>
              <a:rPr lang="de-CH" dirty="0" smtClean="0"/>
            </a:br>
            <a:r>
              <a:rPr lang="de-CH" dirty="0" smtClean="0"/>
              <a:t>Fax</a:t>
            </a:r>
            <a:br>
              <a:rPr lang="de-CH" dirty="0" smtClean="0"/>
            </a:br>
            <a:r>
              <a:rPr lang="de-CH" dirty="0" smtClean="0"/>
              <a:t>Mail</a:t>
            </a:r>
            <a:endParaRPr lang="de-CH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1753344" y="4072950"/>
            <a:ext cx="7139831" cy="37455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de-CH" dirty="0" smtClean="0"/>
              <a:t>Titel</a:t>
            </a:r>
            <a:endParaRPr lang="de-CH" dirty="0"/>
          </a:p>
        </p:txBody>
      </p:sp>
      <p:sp>
        <p:nvSpPr>
          <p:cNvPr id="13" name="Inhaltsplatzhalter 3"/>
          <p:cNvSpPr>
            <a:spLocks noGrp="1"/>
          </p:cNvSpPr>
          <p:nvPr>
            <p:ph sz="quarter" idx="18" hasCustomPrompt="1"/>
            <p:custDataLst>
              <p:tags r:id="rId7"/>
            </p:custDataLst>
          </p:nvPr>
        </p:nvSpPr>
        <p:spPr>
          <a:xfrm>
            <a:off x="1753832" y="3784918"/>
            <a:ext cx="7139344" cy="4175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de-CH" dirty="0" smtClean="0"/>
              <a:t>Name</a:t>
            </a:r>
            <a:endParaRPr lang="de-CH" dirty="0"/>
          </a:p>
        </p:txBody>
      </p:sp>
      <p:sp>
        <p:nvSpPr>
          <p:cNvPr id="14" name="Textplatzhalter 9"/>
          <p:cNvSpPr>
            <a:spLocks noGrp="1"/>
          </p:cNvSpPr>
          <p:nvPr>
            <p:ph type="body" sz="quarter" idx="19" hasCustomPrompt="1"/>
            <p:custDataLst>
              <p:tags r:id="rId8"/>
            </p:custDataLst>
          </p:nvPr>
        </p:nvSpPr>
        <p:spPr>
          <a:xfrm>
            <a:off x="1752649" y="4652739"/>
            <a:ext cx="3033107" cy="1080517"/>
          </a:xfrm>
        </p:spPr>
        <p:txBody>
          <a:bodyPr>
            <a:normAutofit/>
          </a:bodyPr>
          <a:lstStyle>
            <a:lvl1pPr marL="0" indent="0">
              <a:spcBef>
                <a:spcPts val="336"/>
              </a:spcBef>
              <a:buNone/>
              <a:defRPr sz="1400" baseline="0"/>
            </a:lvl1pPr>
          </a:lstStyle>
          <a:p>
            <a:pPr lvl="0"/>
            <a:r>
              <a:rPr lang="de-CH" dirty="0" smtClean="0"/>
              <a:t>Anschrift Unternehmen</a:t>
            </a:r>
            <a:endParaRPr lang="de-CH" dirty="0"/>
          </a:p>
        </p:txBody>
      </p:sp>
      <p:sp>
        <p:nvSpPr>
          <p:cNvPr id="15" name="Textplatzhalter 9"/>
          <p:cNvSpPr>
            <a:spLocks noGrp="1"/>
          </p:cNvSpPr>
          <p:nvPr>
            <p:ph type="body" sz="quarter" idx="20" hasCustomPrompt="1"/>
            <p:custDataLst>
              <p:tags r:id="rId9"/>
            </p:custDataLst>
          </p:nvPr>
        </p:nvSpPr>
        <p:spPr>
          <a:xfrm>
            <a:off x="5004048" y="4649014"/>
            <a:ext cx="3889127" cy="1080517"/>
          </a:xfrm>
        </p:spPr>
        <p:txBody>
          <a:bodyPr>
            <a:normAutofit/>
          </a:bodyPr>
          <a:lstStyle>
            <a:lvl1pPr marL="0" indent="0">
              <a:spcBef>
                <a:spcPts val="336"/>
              </a:spcBef>
              <a:buNone/>
              <a:tabLst>
                <a:tab pos="808038" algn="l"/>
              </a:tabLst>
              <a:defRPr sz="1400" baseline="0"/>
            </a:lvl1pPr>
          </a:lstStyle>
          <a:p>
            <a:pPr lvl="0"/>
            <a:r>
              <a:rPr lang="de-CH" dirty="0" err="1" smtClean="0"/>
              <a:t>Direct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dirty="0" smtClean="0"/>
              <a:t>Mobile</a:t>
            </a:r>
            <a:br>
              <a:rPr lang="de-CH" dirty="0" smtClean="0"/>
            </a:br>
            <a:r>
              <a:rPr lang="de-CH" dirty="0" smtClean="0"/>
              <a:t>Fax</a:t>
            </a:r>
            <a:br>
              <a:rPr lang="de-CH" dirty="0" smtClean="0"/>
            </a:br>
            <a:r>
              <a:rPr lang="de-CH" dirty="0" smtClean="0"/>
              <a:t>Mail</a:t>
            </a:r>
            <a:endParaRPr lang="de-CH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1" hasCustomPrompt="1"/>
          </p:nvPr>
        </p:nvSpPr>
        <p:spPr>
          <a:xfrm>
            <a:off x="250825" y="1390650"/>
            <a:ext cx="1285875" cy="17081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 smtClean="0"/>
              <a:t>Passfoto</a:t>
            </a:r>
            <a:endParaRPr lang="de-CH" dirty="0"/>
          </a:p>
        </p:txBody>
      </p:sp>
      <p:sp>
        <p:nvSpPr>
          <p:cNvPr id="17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250825" y="3919600"/>
            <a:ext cx="1285875" cy="17081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 smtClean="0"/>
              <a:t>Passfoto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3"/>
            <p:custDataLst>
              <p:tags r:id="rId10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16" name="Rechteck 15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972617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rson mit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4" name="Textplatzhalter 5"/>
          <p:cNvSpPr>
            <a:spLocks noGrp="1"/>
          </p:cNvSpPr>
          <p:nvPr>
            <p:ph type="body" sz="quarter" idx="11" hasCustomPrompt="1"/>
            <p:custDataLst>
              <p:tags r:id="rId2"/>
            </p:custDataLst>
          </p:nvPr>
        </p:nvSpPr>
        <p:spPr>
          <a:xfrm>
            <a:off x="1753344" y="3068960"/>
            <a:ext cx="7139831" cy="37455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de-CH" dirty="0" smtClean="0"/>
              <a:t>Titel</a:t>
            </a:r>
            <a:endParaRPr lang="de-CH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3" hasCustomPrompt="1"/>
            <p:custDataLst>
              <p:tags r:id="rId3"/>
            </p:custDataLst>
          </p:nvPr>
        </p:nvSpPr>
        <p:spPr>
          <a:xfrm>
            <a:off x="1753831" y="2780928"/>
            <a:ext cx="7139344" cy="4175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de-CH" dirty="0" smtClean="0"/>
              <a:t>Name</a:t>
            </a: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4" hasCustomPrompt="1"/>
            <p:custDataLst>
              <p:tags r:id="rId4"/>
            </p:custDataLst>
          </p:nvPr>
        </p:nvSpPr>
        <p:spPr>
          <a:xfrm>
            <a:off x="1752649" y="3648749"/>
            <a:ext cx="3033107" cy="1080517"/>
          </a:xfrm>
        </p:spPr>
        <p:txBody>
          <a:bodyPr>
            <a:normAutofit/>
          </a:bodyPr>
          <a:lstStyle>
            <a:lvl1pPr marL="0" indent="0">
              <a:spcBef>
                <a:spcPts val="336"/>
              </a:spcBef>
              <a:buNone/>
              <a:defRPr sz="1400" baseline="0"/>
            </a:lvl1pPr>
          </a:lstStyle>
          <a:p>
            <a:pPr lvl="0"/>
            <a:r>
              <a:rPr lang="de-CH" dirty="0" smtClean="0"/>
              <a:t>Anschrift Unternehmen</a:t>
            </a:r>
            <a:endParaRPr lang="de-CH" dirty="0"/>
          </a:p>
        </p:txBody>
      </p:sp>
      <p:sp>
        <p:nvSpPr>
          <p:cNvPr id="12" name="Textplatzhalter 9"/>
          <p:cNvSpPr>
            <a:spLocks noGrp="1"/>
          </p:cNvSpPr>
          <p:nvPr>
            <p:ph type="body" sz="quarter" idx="16" hasCustomPrompt="1"/>
            <p:custDataLst>
              <p:tags r:id="rId5"/>
            </p:custDataLst>
          </p:nvPr>
        </p:nvSpPr>
        <p:spPr>
          <a:xfrm>
            <a:off x="5004048" y="3645024"/>
            <a:ext cx="3889127" cy="1080517"/>
          </a:xfrm>
        </p:spPr>
        <p:txBody>
          <a:bodyPr>
            <a:normAutofit/>
          </a:bodyPr>
          <a:lstStyle>
            <a:lvl1pPr marL="0" indent="0">
              <a:spcBef>
                <a:spcPts val="336"/>
              </a:spcBef>
              <a:buNone/>
              <a:tabLst>
                <a:tab pos="808038" algn="l"/>
              </a:tabLst>
              <a:defRPr sz="1400" baseline="0"/>
            </a:lvl1pPr>
          </a:lstStyle>
          <a:p>
            <a:pPr lvl="0"/>
            <a:r>
              <a:rPr lang="de-CH" dirty="0" err="1" smtClean="0"/>
              <a:t>Direct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dirty="0" smtClean="0"/>
              <a:t>Mobile</a:t>
            </a:r>
            <a:br>
              <a:rPr lang="de-CH" dirty="0" smtClean="0"/>
            </a:br>
            <a:r>
              <a:rPr lang="de-CH" dirty="0" smtClean="0"/>
              <a:t>Fax</a:t>
            </a:r>
            <a:br>
              <a:rPr lang="de-CH" dirty="0" smtClean="0"/>
            </a:br>
            <a:r>
              <a:rPr lang="de-CH" dirty="0" smtClean="0"/>
              <a:t>Mail</a:t>
            </a:r>
            <a:endParaRPr lang="de-CH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1" hasCustomPrompt="1"/>
          </p:nvPr>
        </p:nvSpPr>
        <p:spPr>
          <a:xfrm>
            <a:off x="250825" y="2902818"/>
            <a:ext cx="1285875" cy="17081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 smtClean="0"/>
              <a:t>Passfoto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2"/>
            <p:custDataLst>
              <p:tags r:id="rId6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9" name="Rechteck 8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6415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5" name="Rechteck 4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9227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261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mit Slogan und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51520" y="285751"/>
            <a:ext cx="6059016" cy="4545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16" name="Bildplatzhalter 15"/>
          <p:cNvSpPr>
            <a:spLocks noGrp="1"/>
          </p:cNvSpPr>
          <p:nvPr>
            <p:ph type="pic" sz="quarter" idx="10"/>
          </p:nvPr>
        </p:nvSpPr>
        <p:spPr>
          <a:xfrm>
            <a:off x="250825" y="1268760"/>
            <a:ext cx="8642350" cy="331236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 dirty="0"/>
          </a:p>
        </p:txBody>
      </p:sp>
      <p:sp useBgFill="1">
        <p:nvSpPr>
          <p:cNvPr id="18" name="Rechteck 17"/>
          <p:cNvSpPr/>
          <p:nvPr/>
        </p:nvSpPr>
        <p:spPr>
          <a:xfrm>
            <a:off x="0" y="6453336"/>
            <a:ext cx="9144000" cy="404664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 hasCustomPrompt="1"/>
            <p:custDataLst>
              <p:tags r:id="rId2"/>
            </p:custDataLst>
          </p:nvPr>
        </p:nvSpPr>
        <p:spPr>
          <a:xfrm>
            <a:off x="250825" y="657226"/>
            <a:ext cx="6049963" cy="398462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1600" i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 smtClean="0"/>
              <a:t>Slogan einfügen</a:t>
            </a:r>
            <a:endParaRPr lang="de-CH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2" hasCustomPrompt="1"/>
            <p:custDataLst>
              <p:tags r:id="rId3"/>
            </p:custDataLst>
          </p:nvPr>
        </p:nvSpPr>
        <p:spPr>
          <a:xfrm>
            <a:off x="250825" y="4797425"/>
            <a:ext cx="8642350" cy="433388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 i="0" baseline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de-DE" dirty="0" smtClean="0"/>
              <a:t>Untertitel einfügen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250825" y="5230813"/>
            <a:ext cx="8642350" cy="1103312"/>
          </a:xfrm>
        </p:spPr>
        <p:txBody>
          <a:bodyPr/>
          <a:lstStyle/>
          <a:p>
            <a:r>
              <a:rPr lang="de-DE" dirty="0" smtClean="0"/>
              <a:t>Kommentar zum Bild / Inhalt der Präsentation / …</a:t>
            </a:r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10488516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ogo FullSiz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5"/>
            <a:ext cx="912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331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51520" y="4937720"/>
            <a:ext cx="8641654" cy="566738"/>
          </a:xfrm>
        </p:spPr>
        <p:txBody>
          <a:bodyPr anchor="ctr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251520" y="5504458"/>
            <a:ext cx="8641654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250825" y="1268413"/>
            <a:ext cx="8642350" cy="36687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1"/>
            <p:custDataLst>
              <p:tags r:id="rId3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7" name="Rechteck 6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99055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51520" y="285751"/>
            <a:ext cx="6059016" cy="4545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16" name="Bildplatzhalter 15"/>
          <p:cNvSpPr>
            <a:spLocks noGrp="1"/>
          </p:cNvSpPr>
          <p:nvPr>
            <p:ph type="pic" sz="quarter" idx="10"/>
          </p:nvPr>
        </p:nvSpPr>
        <p:spPr>
          <a:xfrm>
            <a:off x="250825" y="1268760"/>
            <a:ext cx="8642350" cy="331236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 dirty="0"/>
          </a:p>
        </p:txBody>
      </p:sp>
      <p:sp useBgFill="1">
        <p:nvSpPr>
          <p:cNvPr id="18" name="Rechteck 17"/>
          <p:cNvSpPr/>
          <p:nvPr/>
        </p:nvSpPr>
        <p:spPr>
          <a:xfrm>
            <a:off x="0" y="6453336"/>
            <a:ext cx="9144000" cy="404664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 hasCustomPrompt="1"/>
            <p:custDataLst>
              <p:tags r:id="rId2"/>
            </p:custDataLst>
          </p:nvPr>
        </p:nvSpPr>
        <p:spPr>
          <a:xfrm>
            <a:off x="250825" y="657226"/>
            <a:ext cx="6049963" cy="398462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000" i="0" baseline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de-DE" dirty="0" smtClean="0"/>
              <a:t>Untertitel einfügen</a:t>
            </a:r>
            <a:endParaRPr lang="de-CH" dirty="0"/>
          </a:p>
        </p:txBody>
      </p:sp>
      <p:sp>
        <p:nvSpPr>
          <p:cNvPr id="8" name="Textplatzhalter 3"/>
          <p:cNvSpPr>
            <a:spLocks noGrp="1"/>
          </p:cNvSpPr>
          <p:nvPr>
            <p:ph type="body" sz="quarter" idx="12" hasCustomPrompt="1"/>
            <p:custDataLst>
              <p:tags r:id="rId3"/>
            </p:custDataLst>
          </p:nvPr>
        </p:nvSpPr>
        <p:spPr>
          <a:xfrm>
            <a:off x="251519" y="4797152"/>
            <a:ext cx="8641656" cy="153657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 smtClean="0"/>
              <a:t>Kommentar zum Inhalt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203109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5" name="Rechteck 4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9172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, Unter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4" name="Textplatzhalter 2"/>
          <p:cNvSpPr>
            <a:spLocks noGrp="1"/>
          </p:cNvSpPr>
          <p:nvPr>
            <p:ph type="body" idx="10"/>
            <p:custDataLst>
              <p:tags r:id="rId2"/>
            </p:custDataLst>
          </p:nvPr>
        </p:nvSpPr>
        <p:spPr>
          <a:xfrm>
            <a:off x="251520" y="1261664"/>
            <a:ext cx="8635480" cy="438549"/>
          </a:xfrm>
        </p:spPr>
        <p:txBody>
          <a:bodyPr anchor="ctr">
            <a:normAutofit/>
          </a:bodyPr>
          <a:lstStyle>
            <a:lvl1pPr marL="0" indent="0">
              <a:buNone/>
              <a:defRPr sz="2000" b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12"/>
            <p:custDataLst>
              <p:tags r:id="rId3"/>
            </p:custDataLst>
          </p:nvPr>
        </p:nvSpPr>
        <p:spPr>
          <a:xfrm>
            <a:off x="250825" y="1700213"/>
            <a:ext cx="8642350" cy="46402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3"/>
            <p:custDataLst>
              <p:tags r:id="rId4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6" name="Rechteck 5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41057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, Inhalt und Info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251520" y="1268760"/>
            <a:ext cx="6059016" cy="50489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444208" y="1268413"/>
            <a:ext cx="2448967" cy="50657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1"/>
            <p:custDataLst>
              <p:tags r:id="rId3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7" name="Rechteck 6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90525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itel, Vergleich mit Untertitel LG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251520" y="1261664"/>
            <a:ext cx="4248472" cy="5047061"/>
          </a:xfrm>
          <a:prstGeom prst="rect">
            <a:avLst/>
          </a:prstGeom>
          <a:gradFill flip="none" rotWithShape="0">
            <a:gsLst>
              <a:gs pos="0">
                <a:srgbClr val="E2E2E2">
                  <a:lumMod val="70000"/>
                  <a:lumOff val="30000"/>
                </a:srgbClr>
              </a:gs>
              <a:gs pos="60000">
                <a:schemeClr val="bg1">
                  <a:lumMod val="100000"/>
                </a:schemeClr>
              </a:gs>
            </a:gsLst>
            <a:lin ang="16200000" scaled="1"/>
            <a:tileRect/>
          </a:gra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108000" lvl="0"/>
            <a:endParaRPr lang="de-CH" sz="1600" dirty="0"/>
          </a:p>
        </p:txBody>
      </p:sp>
      <p:sp>
        <p:nvSpPr>
          <p:cNvPr id="13" name="Rechteck 12"/>
          <p:cNvSpPr/>
          <p:nvPr/>
        </p:nvSpPr>
        <p:spPr>
          <a:xfrm>
            <a:off x="4644008" y="1261664"/>
            <a:ext cx="4248472" cy="5047061"/>
          </a:xfrm>
          <a:prstGeom prst="rect">
            <a:avLst/>
          </a:prstGeom>
          <a:gradFill flip="none" rotWithShape="0">
            <a:gsLst>
              <a:gs pos="0">
                <a:srgbClr val="E2E2E2">
                  <a:lumMod val="70000"/>
                  <a:lumOff val="30000"/>
                </a:srgbClr>
              </a:gs>
              <a:gs pos="60000">
                <a:schemeClr val="bg1">
                  <a:lumMod val="100000"/>
                </a:schemeClr>
              </a:gs>
            </a:gsLst>
            <a:lin ang="16200000" scaled="1"/>
            <a:tileRect/>
          </a:gra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108000" lvl="0"/>
            <a:endParaRPr lang="de-CH" sz="1600"/>
          </a:p>
        </p:txBody>
      </p:sp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251520" y="1261664"/>
            <a:ext cx="4248472" cy="438549"/>
          </a:xfrm>
        </p:spPr>
        <p:txBody>
          <a:bodyPr anchor="ctr">
            <a:normAutofit/>
          </a:bodyPr>
          <a:lstStyle>
            <a:lvl1pPr marL="0" indent="0">
              <a:buNone/>
              <a:defRPr sz="2000" b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251520" y="1700213"/>
            <a:ext cx="4248472" cy="4608512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1800"/>
            </a:lvl1pPr>
            <a:lvl2pPr>
              <a:buClr>
                <a:schemeClr val="accent1"/>
              </a:buClr>
              <a:defRPr sz="1600"/>
            </a:lvl2pPr>
            <a:lvl3pPr>
              <a:buClr>
                <a:schemeClr val="accent1"/>
              </a:buClr>
              <a:defRPr sz="1400"/>
            </a:lvl3pPr>
            <a:lvl4pPr>
              <a:buClr>
                <a:schemeClr val="accent1"/>
              </a:buClr>
              <a:defRPr sz="1200"/>
            </a:lvl4pPr>
            <a:lvl5pPr>
              <a:buClr>
                <a:schemeClr val="accent1"/>
              </a:buCl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44008" y="1261664"/>
            <a:ext cx="4248473" cy="438549"/>
          </a:xfrm>
        </p:spPr>
        <p:txBody>
          <a:bodyPr anchor="ctr">
            <a:normAutofit/>
          </a:bodyPr>
          <a:lstStyle>
            <a:lvl1pPr marL="0" indent="0">
              <a:buNone/>
              <a:defRPr sz="2000" b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44008" y="1700213"/>
            <a:ext cx="4248473" cy="4608512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1800"/>
            </a:lvl1pPr>
            <a:lvl2pPr>
              <a:buClr>
                <a:schemeClr val="accent1"/>
              </a:buClr>
              <a:defRPr sz="1600"/>
            </a:lvl2pPr>
            <a:lvl3pPr>
              <a:buClr>
                <a:schemeClr val="accent1"/>
              </a:buClr>
              <a:defRPr sz="1400"/>
            </a:lvl3pPr>
            <a:lvl4pPr>
              <a:buClr>
                <a:schemeClr val="accent1"/>
              </a:buClr>
              <a:defRPr sz="1200"/>
            </a:lvl4pPr>
            <a:lvl5pPr>
              <a:buClr>
                <a:schemeClr val="accent1"/>
              </a:buCl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10" name="Rechteck 9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20724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itel, Vergleich mit Untertitel LW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4644008" y="1261664"/>
            <a:ext cx="4248472" cy="5047061"/>
          </a:xfrm>
          <a:prstGeom prst="rect">
            <a:avLst/>
          </a:prstGeom>
          <a:gradFill flip="none" rotWithShape="0">
            <a:gsLst>
              <a:gs pos="0">
                <a:srgbClr val="E2E2E2">
                  <a:lumMod val="70000"/>
                  <a:lumOff val="30000"/>
                </a:srgbClr>
              </a:gs>
              <a:gs pos="60000">
                <a:schemeClr val="bg1">
                  <a:lumMod val="100000"/>
                </a:schemeClr>
              </a:gs>
            </a:gsLst>
            <a:lin ang="16200000" scaled="1"/>
            <a:tileRect/>
          </a:gra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108000" lvl="0"/>
            <a:endParaRPr lang="de-CH" sz="1600"/>
          </a:p>
        </p:txBody>
      </p:sp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251520" y="1261664"/>
            <a:ext cx="4248472" cy="438549"/>
          </a:xfrm>
        </p:spPr>
        <p:txBody>
          <a:bodyPr anchor="ctr">
            <a:normAutofit/>
          </a:bodyPr>
          <a:lstStyle>
            <a:lvl1pPr marL="0" indent="0">
              <a:buNone/>
              <a:defRPr sz="2000" b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251520" y="1700213"/>
            <a:ext cx="4248472" cy="4608512"/>
          </a:xfrm>
        </p:spPr>
        <p:txBody>
          <a:bodyPr>
            <a:normAutofit/>
          </a:bodyPr>
          <a:lstStyle>
            <a:lvl1pPr>
              <a:buClrTx/>
              <a:defRPr sz="1800"/>
            </a:lvl1pPr>
            <a:lvl2pPr>
              <a:buClrTx/>
              <a:defRPr sz="1600"/>
            </a:lvl2pPr>
            <a:lvl3pPr>
              <a:buClrTx/>
              <a:defRPr sz="1400"/>
            </a:lvl3pPr>
            <a:lvl4pPr>
              <a:buClrTx/>
              <a:defRPr sz="1200"/>
            </a:lvl4pPr>
            <a:lvl5pPr>
              <a:buClrTx/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44008" y="1261664"/>
            <a:ext cx="4248473" cy="438549"/>
          </a:xfrm>
        </p:spPr>
        <p:txBody>
          <a:bodyPr anchor="ctr">
            <a:normAutofit/>
          </a:bodyPr>
          <a:lstStyle>
            <a:lvl1pPr marL="0" indent="0">
              <a:buNone/>
              <a:defRPr sz="2000" b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44008" y="1700213"/>
            <a:ext cx="4248473" cy="4608512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1800"/>
            </a:lvl1pPr>
            <a:lvl2pPr>
              <a:buClr>
                <a:schemeClr val="accent1"/>
              </a:buClr>
              <a:defRPr sz="1600"/>
            </a:lvl2pPr>
            <a:lvl3pPr>
              <a:buClr>
                <a:schemeClr val="accent1"/>
              </a:buClr>
              <a:defRPr sz="1400"/>
            </a:lvl3pPr>
            <a:lvl4pPr>
              <a:buClr>
                <a:schemeClr val="accent1"/>
              </a:buClr>
              <a:defRPr sz="1200"/>
            </a:lvl4pPr>
            <a:lvl5pPr>
              <a:buClr>
                <a:schemeClr val="accent1"/>
              </a:buCl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9" name="Rechteck 8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47638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Titel, Vergleich mit Untertitel LW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251520" y="1261665"/>
            <a:ext cx="4248472" cy="438548"/>
          </a:xfrm>
        </p:spPr>
        <p:txBody>
          <a:bodyPr anchor="ctr">
            <a:normAutofit/>
          </a:bodyPr>
          <a:lstStyle>
            <a:lvl1pPr marL="0" indent="0">
              <a:buNone/>
              <a:defRPr sz="2000" b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251520" y="1700213"/>
            <a:ext cx="4248472" cy="4608512"/>
          </a:xfrm>
        </p:spPr>
        <p:txBody>
          <a:bodyPr>
            <a:normAutofit/>
          </a:bodyPr>
          <a:lstStyle>
            <a:lvl1pPr>
              <a:buClrTx/>
              <a:defRPr sz="1800"/>
            </a:lvl1pPr>
            <a:lvl2pPr>
              <a:buClrTx/>
              <a:defRPr sz="1600"/>
            </a:lvl2pPr>
            <a:lvl3pPr>
              <a:buClrTx/>
              <a:defRPr sz="1400"/>
            </a:lvl3pPr>
            <a:lvl4pPr>
              <a:buClrTx/>
              <a:defRPr sz="1200"/>
            </a:lvl4pPr>
            <a:lvl5pPr>
              <a:buClrTx/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44008" y="1261664"/>
            <a:ext cx="4248473" cy="438549"/>
          </a:xfrm>
        </p:spPr>
        <p:txBody>
          <a:bodyPr anchor="ctr">
            <a:normAutofit/>
          </a:bodyPr>
          <a:lstStyle>
            <a:lvl1pPr marL="0" indent="0">
              <a:buNone/>
              <a:defRPr sz="2000" b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44008" y="1700213"/>
            <a:ext cx="4248473" cy="4608512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1800"/>
            </a:lvl1pPr>
            <a:lvl2pPr>
              <a:buClr>
                <a:schemeClr val="tx2"/>
              </a:buClr>
              <a:defRPr sz="1600"/>
            </a:lvl2pPr>
            <a:lvl3pPr>
              <a:buClr>
                <a:schemeClr val="tx2"/>
              </a:buClr>
              <a:defRPr sz="1400"/>
            </a:lvl3pPr>
            <a:lvl4pPr>
              <a:buClr>
                <a:schemeClr val="tx2"/>
              </a:buClr>
              <a:defRPr sz="1200"/>
            </a:lvl4pPr>
            <a:lvl5pPr>
              <a:buClr>
                <a:schemeClr val="tx2"/>
              </a:buCl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 useBgFill="1">
        <p:nvSpPr>
          <p:cNvPr id="9" name="Rechteck 8"/>
          <p:cNvSpPr/>
          <p:nvPr userDrawn="1"/>
        </p:nvSpPr>
        <p:spPr>
          <a:xfrm>
            <a:off x="3635896" y="6669360"/>
            <a:ext cx="1224136" cy="116632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68748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4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3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ags" Target="../tags/tag7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2.xml"/><Relationship Id="rId32" Type="http://schemas.openxmlformats.org/officeDocument/2006/relationships/tags" Target="../tags/tag1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customXml" Target="../../customXml/item1.xml"/><Relationship Id="rId28" Type="http://schemas.openxmlformats.org/officeDocument/2006/relationships/tags" Target="../tags/tag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Relationship Id="rId27" Type="http://schemas.openxmlformats.org/officeDocument/2006/relationships/tags" Target="../tags/tag5.xml"/><Relationship Id="rId30" Type="http://schemas.openxmlformats.org/officeDocument/2006/relationships/tags" Target="../tags/tag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5"/>
            <a:ext cx="9108000" cy="6858000"/>
          </a:xfrm>
          <a:prstGeom prst="rect">
            <a:avLst/>
          </a:prstGeom>
        </p:spPr>
      </p:pic>
      <p:sp useBgFill="1">
        <p:nvSpPr>
          <p:cNvPr id="10" name="MXX_Company"/>
          <p:cNvSpPr txBox="1"/>
          <p:nvPr>
            <p:custDataLst>
              <p:tags r:id="rId25"/>
            </p:custDataLst>
          </p:nvPr>
        </p:nvSpPr>
        <p:spPr>
          <a:xfrm>
            <a:off x="3563888" y="6622461"/>
            <a:ext cx="2267744" cy="20005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de-CH" sz="700" dirty="0" smtClean="0">
                <a:solidFill>
                  <a:schemeClr val="bg1"/>
                </a:solidFill>
              </a:rPr>
              <a:t>Marenco Swisshelicopter AG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  <p:custDataLst>
              <p:tags r:id="rId26"/>
            </p:custDataLst>
          </p:nvPr>
        </p:nvSpPr>
        <p:spPr>
          <a:xfrm>
            <a:off x="251520" y="333375"/>
            <a:ext cx="6049268" cy="679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  <p:custDataLst>
              <p:tags r:id="rId27"/>
            </p:custDataLst>
          </p:nvPr>
        </p:nvSpPr>
        <p:spPr>
          <a:xfrm>
            <a:off x="251520" y="1268760"/>
            <a:ext cx="8635480" cy="5048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8" name="Fusszeile_1"/>
          <p:cNvSpPr/>
          <p:nvPr>
            <p:custDataLst>
              <p:tags r:id="rId28"/>
            </p:custDataLst>
          </p:nvPr>
        </p:nvSpPr>
        <p:spPr>
          <a:xfrm>
            <a:off x="268303" y="6502013"/>
            <a:ext cx="6032485" cy="23935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l"/>
            <a:r>
              <a:rPr lang="en-US" sz="800" smtClean="0">
                <a:solidFill>
                  <a:schemeClr val="tx1"/>
                </a:solidFill>
              </a:rPr>
              <a:t>© Marenco Swisshelicopter AG | Flight Physics User</a:t>
            </a:r>
            <a:endParaRPr lang="de-CH" sz="800" dirty="0">
              <a:solidFill>
                <a:schemeClr val="tx1"/>
              </a:solidFill>
            </a:endParaRPr>
          </a:p>
        </p:txBody>
      </p:sp>
      <p:sp>
        <p:nvSpPr>
          <p:cNvPr id="11" name="Fusszeile_2" hidden="1"/>
          <p:cNvSpPr/>
          <p:nvPr>
            <p:custDataLst>
              <p:tags r:id="rId29"/>
            </p:custDataLst>
          </p:nvPr>
        </p:nvSpPr>
        <p:spPr>
          <a:xfrm>
            <a:off x="6300788" y="6502013"/>
            <a:ext cx="1704568" cy="235534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r"/>
            <a:r>
              <a:rPr lang="de-CH" sz="800" dirty="0" smtClean="0">
                <a:solidFill>
                  <a:schemeClr val="tx1"/>
                </a:solidFill>
              </a:rPr>
              <a:t>1234567 / 09M / EN / 00 |</a:t>
            </a:r>
            <a:endParaRPr lang="de-CH" sz="800" dirty="0">
              <a:solidFill>
                <a:schemeClr val="tx1"/>
              </a:solidFill>
            </a:endParaRPr>
          </a:p>
        </p:txBody>
      </p:sp>
      <p:sp>
        <p:nvSpPr>
          <p:cNvPr id="12" name="Datumsplatzhalter 5"/>
          <p:cNvSpPr>
            <a:spLocks noGrp="1"/>
          </p:cNvSpPr>
          <p:nvPr>
            <p:ph type="dt" sz="half" idx="2"/>
            <p:custDataLst>
              <p:tags r:id="rId30"/>
            </p:custDataLst>
          </p:nvPr>
        </p:nvSpPr>
        <p:spPr>
          <a:xfrm>
            <a:off x="7840108" y="6502014"/>
            <a:ext cx="741891" cy="2355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de-DE" sz="800" smtClean="0"/>
            </a:lvl1pPr>
          </a:lstStyle>
          <a:p>
            <a:fld id="{1A072926-6F5F-425C-AC91-939441FD572A}" type="datetimeFigureOut">
              <a:rPr lang="en-GB" smtClean="0"/>
              <a:t>07/08/2017</a:t>
            </a:fld>
            <a:endParaRPr lang="en-GB" dirty="0"/>
          </a:p>
        </p:txBody>
      </p:sp>
      <p:sp>
        <p:nvSpPr>
          <p:cNvPr id="13" name="Rechteck 12"/>
          <p:cNvSpPr/>
          <p:nvPr>
            <p:custDataLst>
              <p:tags r:id="rId31"/>
            </p:custDataLst>
          </p:nvPr>
        </p:nvSpPr>
        <p:spPr>
          <a:xfrm>
            <a:off x="8524150" y="6502013"/>
            <a:ext cx="421290" cy="235534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l"/>
            <a:fld id="{DC542DBC-2B5A-4D81-BA70-5DEFD6AA939E}" type="slidenum">
              <a:rPr lang="de-CH" sz="800" smtClean="0">
                <a:solidFill>
                  <a:schemeClr val="tx1"/>
                </a:solidFill>
              </a:rPr>
              <a:pPr lvl="0" algn="l"/>
              <a:t>‹#›</a:t>
            </a:fld>
            <a:endParaRPr lang="de-CH" sz="800" dirty="0">
              <a:solidFill>
                <a:schemeClr val="tx1"/>
              </a:solidFill>
            </a:endParaRPr>
          </a:p>
        </p:txBody>
      </p:sp>
      <p:sp>
        <p:nvSpPr>
          <p:cNvPr id="14" name="Fusszeile_Unterteiler"/>
          <p:cNvSpPr/>
          <p:nvPr>
            <p:custDataLst>
              <p:tags r:id="rId32"/>
            </p:custDataLst>
          </p:nvPr>
        </p:nvSpPr>
        <p:spPr>
          <a:xfrm>
            <a:off x="8405050" y="6502013"/>
            <a:ext cx="254198" cy="235534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r"/>
            <a:r>
              <a:rPr lang="de-CH" sz="800" dirty="0" smtClean="0">
                <a:solidFill>
                  <a:schemeClr val="tx1"/>
                </a:solidFill>
              </a:rPr>
              <a:t>|</a:t>
            </a:r>
            <a:endParaRPr lang="de-CH" sz="800" dirty="0">
              <a:solidFill>
                <a:schemeClr val="tx1"/>
              </a:solidFill>
            </a:endParaRPr>
          </a:p>
        </p:txBody>
      </p:sp>
    </p:spTree>
    <p:custDataLst>
      <p:custData r:id="rId23"/>
    </p:custDataLst>
    <p:extLst>
      <p:ext uri="{BB962C8B-B14F-4D97-AF65-F5344CB8AC3E}">
        <p14:creationId xmlns:p14="http://schemas.microsoft.com/office/powerpoint/2010/main" val="402847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4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SzPct val="90000"/>
        <a:buFont typeface="Arial" panose="020B0604020202020204" pitchFamily="34" charset="0"/>
        <a:buChar char="►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85750" algn="l" defTabSz="914400" rtl="0" eaLnBrk="1" latinLnBrk="0" hangingPunct="1">
        <a:spcBef>
          <a:spcPct val="20000"/>
        </a:spcBef>
        <a:buSzPct val="90000"/>
        <a:buFont typeface="Arial" panose="020B0604020202020204" pitchFamily="34" charset="0"/>
        <a:buChar char="■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08025" indent="-228600" algn="l" defTabSz="914400" rtl="0" eaLnBrk="1" latinLnBrk="0" hangingPunct="1">
        <a:spcBef>
          <a:spcPct val="20000"/>
        </a:spcBef>
        <a:buSzPct val="80000"/>
        <a:buFont typeface="Arial" panose="020B0604020202020204" pitchFamily="34" charset="0"/>
        <a:buChar char="●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89000" indent="-228600" algn="l" defTabSz="914400" rtl="0" eaLnBrk="1" latinLnBrk="0" hangingPunct="1">
        <a:spcBef>
          <a:spcPct val="20000"/>
        </a:spcBef>
        <a:buSzPct val="80000"/>
        <a:buFont typeface="Courier New" panose="02070309020205020404" pitchFamily="49" charset="0"/>
        <a:buChar char="o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77913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tabLst>
          <a:tab pos="1169988" algn="l"/>
        </a:tabLst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249363" indent="-2286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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3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4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6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7.xml"/><Relationship Id="rId6" Type="http://schemas.openxmlformats.org/officeDocument/2006/relationships/image" Target="../media/image27.emf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8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51520" y="285751"/>
            <a:ext cx="7128792" cy="454568"/>
          </a:xfrm>
        </p:spPr>
        <p:txBody>
          <a:bodyPr>
            <a:normAutofit fontScale="90000"/>
          </a:bodyPr>
          <a:lstStyle/>
          <a:p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/>
              <a:t>F</a:t>
            </a:r>
            <a:r>
              <a:rPr lang="en-GB" b="1" dirty="0" smtClean="0"/>
              <a:t>light control system tuning for </a:t>
            </a:r>
            <a:r>
              <a:rPr lang="en-GB" b="1" dirty="0"/>
              <a:t>yaw </a:t>
            </a:r>
            <a:r>
              <a:rPr lang="en-GB" b="1" dirty="0" smtClean="0"/>
              <a:t>manoeuvre simulations in </a:t>
            </a:r>
            <a:r>
              <a:rPr lang="en-GB" b="1" dirty="0" err="1" smtClean="0"/>
              <a:t>Flightlab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7" name="Bildplatzhalter 6"/>
          <p:cNvPicPr>
            <a:picLocks noGrp="1" noChangeAspect="1"/>
          </p:cNvPicPr>
          <p:nvPr>
            <p:ph type="pic" sz="quarter" idx="10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90" b="13590"/>
          <a:stretch>
            <a:fillRect/>
          </a:stretch>
        </p:blipFill>
        <p:spPr/>
      </p:pic>
      <p:sp>
        <p:nvSpPr>
          <p:cNvPr id="6" name="Textplatzhalter 5"/>
          <p:cNvSpPr>
            <a:spLocks noGrp="1"/>
          </p:cNvSpPr>
          <p:nvPr>
            <p:ph type="body" sz="quarter" idx="12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Fabio </a:t>
            </a:r>
            <a:r>
              <a:rPr lang="en-US" dirty="0" err="1"/>
              <a:t>Riccardi</a:t>
            </a:r>
            <a:endParaRPr lang="en-US" dirty="0"/>
          </a:p>
          <a:p>
            <a:pPr marL="0" indent="0" algn="r">
              <a:buNone/>
            </a:pPr>
            <a:r>
              <a:rPr lang="en-US" dirty="0"/>
              <a:t>Analysis Engineer – Flight Physics</a:t>
            </a:r>
          </a:p>
          <a:p>
            <a:pPr marL="0" indent="0" algn="r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0970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Tuning results – scheme with PI blocks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925976"/>
              </p:ext>
            </p:extLst>
          </p:nvPr>
        </p:nvGraphicFramePr>
        <p:xfrm>
          <a:off x="1187624" y="1844824"/>
          <a:ext cx="684076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7335"/>
                <a:gridCol w="1133065"/>
                <a:gridCol w="1080120"/>
                <a:gridCol w="1080120"/>
                <a:gridCol w="108012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/>
                        <a:t>Trim condition</a:t>
                      </a:r>
                      <a:endParaRPr lang="en-GB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/>
                        <a:t>P gain</a:t>
                      </a:r>
                    </a:p>
                    <a:p>
                      <a:pPr algn="ctr"/>
                      <a:r>
                        <a:rPr lang="en-GB" sz="1400" dirty="0" smtClean="0"/>
                        <a:t>PI </a:t>
                      </a:r>
                      <a:r>
                        <a:rPr lang="en-GB" sz="1400" dirty="0" smtClean="0"/>
                        <a:t>phi</a:t>
                      </a:r>
                      <a:r>
                        <a:rPr lang="en-GB" sz="1400" dirty="0" smtClean="0"/>
                        <a:t> </a:t>
                      </a:r>
                      <a:endParaRPr lang="en-GB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I gain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PI phi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P gain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PI theta</a:t>
                      </a:r>
                      <a:r>
                        <a:rPr lang="en-GB" sz="1400" baseline="0" dirty="0" smtClean="0"/>
                        <a:t> </a:t>
                      </a:r>
                      <a:endParaRPr lang="en-GB" sz="14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I gain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PI theta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V=90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 W=2800 kg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-107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-54.2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64.8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44.7</a:t>
                      </a:r>
                      <a:endParaRPr lang="en-GB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V=147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 W=2800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-172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-100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64.8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43.3</a:t>
                      </a:r>
                      <a:endParaRPr lang="en-GB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V=151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 W=2800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-188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-77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51.4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34.8</a:t>
                      </a:r>
                      <a:endParaRPr lang="en-GB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V=90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 W=2120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-82.2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-34.6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54.8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22.8</a:t>
                      </a:r>
                      <a:endParaRPr lang="en-GB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V=147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 W=2120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-159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-74.6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64.9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31</a:t>
                      </a:r>
                      <a:endParaRPr lang="en-GB" sz="16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V=151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 W=2120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-186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-87.1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74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32.9</a:t>
                      </a:r>
                      <a:endParaRPr lang="en-GB" sz="1600" dirty="0"/>
                    </a:p>
                  </a:txBody>
                  <a:tcPr anchor="ctr"/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80707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Tuning results – scheme with PID blocks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663345"/>
              </p:ext>
            </p:extLst>
          </p:nvPr>
        </p:nvGraphicFramePr>
        <p:xfrm>
          <a:off x="899592" y="1052736"/>
          <a:ext cx="7704856" cy="26152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169"/>
                <a:gridCol w="1277832"/>
                <a:gridCol w="1241584"/>
                <a:gridCol w="1278370"/>
                <a:gridCol w="1423901"/>
              </a:tblGrid>
              <a:tr h="495156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/>
                        <a:t>Trim condition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/>
                        <a:t>P gain</a:t>
                      </a:r>
                    </a:p>
                    <a:p>
                      <a:pPr algn="ctr"/>
                      <a:r>
                        <a:rPr lang="en-GB" sz="1400" dirty="0" smtClean="0"/>
                        <a:t>PID phi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I gain</a:t>
                      </a:r>
                    </a:p>
                    <a:p>
                      <a:pPr algn="ctr"/>
                      <a:r>
                        <a:rPr lang="en-GB" sz="1400" dirty="0" smtClean="0"/>
                        <a:t>PID phi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D gain</a:t>
                      </a:r>
                    </a:p>
                    <a:p>
                      <a:pPr algn="ctr"/>
                      <a:r>
                        <a:rPr lang="en-GB" sz="1400" dirty="0" smtClean="0"/>
                        <a:t>PID phi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Filter gain</a:t>
                      </a:r>
                    </a:p>
                    <a:p>
                      <a:pPr algn="ctr"/>
                      <a:r>
                        <a:rPr lang="en-GB" sz="1400" dirty="0" smtClean="0"/>
                        <a:t>PID phi </a:t>
                      </a:r>
                      <a:endParaRPr lang="en-GB" sz="1400" dirty="0"/>
                    </a:p>
                  </a:txBody>
                  <a:tcPr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V=90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W=2800 kg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-80.7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-75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-50.4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1.5175e+04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V=147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W=2800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-81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-130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-65.6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86.9565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V=151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W=2800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-148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-136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-61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116.2791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V=90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 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W=2120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-71.6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-43.5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-34.9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9.0909e+03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V=147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W=2120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-130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-141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-53.5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578.0347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V=151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W=2120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-212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-160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-60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204.0816</a:t>
                      </a:r>
                      <a:endParaRPr lang="en-GB" sz="1600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054409"/>
              </p:ext>
            </p:extLst>
          </p:nvPr>
        </p:nvGraphicFramePr>
        <p:xfrm>
          <a:off x="899592" y="3789040"/>
          <a:ext cx="7704856" cy="26152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169"/>
                <a:gridCol w="1277832"/>
                <a:gridCol w="1241584"/>
                <a:gridCol w="1278370"/>
                <a:gridCol w="1423901"/>
              </a:tblGrid>
              <a:tr h="495156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/>
                        <a:t>Trim condition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smtClean="0"/>
                        <a:t>P gain</a:t>
                      </a:r>
                    </a:p>
                    <a:p>
                      <a:pPr algn="ctr"/>
                      <a:r>
                        <a:rPr lang="en-GB" sz="1400" dirty="0" smtClean="0"/>
                        <a:t>PID theta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I gain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PID theta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D gain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PID theta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Filter gain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PID theta</a:t>
                      </a:r>
                    </a:p>
                  </a:txBody>
                  <a:tcPr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V=90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W=2800 kg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70.2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53.4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29.9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1.1312e+04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V=147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W=2800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57.7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50.6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33.4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5000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V=151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W=2800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46.8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40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25.2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487.8049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V=90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 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W=2120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55.9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25.6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 19.8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5.7471e+03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V=147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W=2120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smtClean="0"/>
                        <a:t>67.1</a:t>
                      </a:r>
                      <a:endParaRPr lang="en-GB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 33.9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16.9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502.5126</a:t>
                      </a:r>
                      <a:endParaRPr lang="en-GB" sz="1600" dirty="0"/>
                    </a:p>
                  </a:txBody>
                  <a:tcPr anchor="ctr"/>
                </a:tc>
              </a:tr>
              <a:tr h="34952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V=151 </a:t>
                      </a:r>
                      <a:r>
                        <a:rPr lang="en-GB" sz="1600" dirty="0" err="1" smtClean="0"/>
                        <a:t>kts</a:t>
                      </a:r>
                      <a:r>
                        <a:rPr lang="en-GB" sz="1600" dirty="0" smtClean="0"/>
                        <a:t>,</a:t>
                      </a:r>
                      <a:r>
                        <a:rPr lang="en-GB" sz="1600" baseline="0" dirty="0" smtClean="0"/>
                        <a:t> </a:t>
                      </a:r>
                      <a:r>
                        <a:rPr lang="en-GB" sz="1600" dirty="0" smtClean="0"/>
                        <a:t>W=2120 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80.3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36.4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13.2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869.5652</a:t>
                      </a:r>
                      <a:endParaRPr lang="en-GB" sz="1600" dirty="0"/>
                    </a:p>
                  </a:txBody>
                  <a:tcPr anchor="ctr"/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09082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6552728" cy="679627"/>
          </a:xfrm>
        </p:spPr>
        <p:txBody>
          <a:bodyPr/>
          <a:lstStyle/>
          <a:p>
            <a:r>
              <a:rPr lang="en-GB" dirty="0" smtClean="0"/>
              <a:t>Simulation results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323528" y="980728"/>
            <a:ext cx="68407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ISA 15°C S.L., V=90 </a:t>
            </a:r>
            <a:r>
              <a:rPr lang="en-US" dirty="0" err="1"/>
              <a:t>kts</a:t>
            </a:r>
            <a:r>
              <a:rPr lang="en-US" dirty="0"/>
              <a:t>, W=2800 kg, CG long. position = 3.37m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7423" y="1412776"/>
            <a:ext cx="89508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Simulation over 10sec., </a:t>
            </a:r>
            <a:r>
              <a:rPr lang="en-US" sz="1400" u="sng" dirty="0" smtClean="0"/>
              <a:t>imposed a pedal step command of 20</a:t>
            </a:r>
            <a:r>
              <a:rPr lang="en-US" sz="1400" u="sng" dirty="0"/>
              <a:t>% (from t=1sec</a:t>
            </a:r>
            <a:r>
              <a:rPr lang="en-US" sz="1400" u="sng" dirty="0" smtClean="0"/>
              <a:t>.)</a:t>
            </a:r>
            <a:r>
              <a:rPr lang="en-US" sz="1400" dirty="0" smtClean="0"/>
              <a:t>, null set-point on theta and phi</a:t>
            </a:r>
            <a:endParaRPr lang="en-GB" sz="1400" dirty="0"/>
          </a:p>
        </p:txBody>
      </p:sp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" y="1720553"/>
            <a:ext cx="3484029" cy="2611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720553"/>
            <a:ext cx="3484027" cy="2611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236" y="4004368"/>
            <a:ext cx="3527244" cy="2643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7871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6552728" cy="679627"/>
          </a:xfrm>
        </p:spPr>
        <p:txBody>
          <a:bodyPr/>
          <a:lstStyle/>
          <a:p>
            <a:r>
              <a:rPr lang="en-GB" dirty="0" smtClean="0"/>
              <a:t>Simulation results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323528" y="980728"/>
            <a:ext cx="712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ISA 15°C S.L., </a:t>
            </a:r>
            <a:r>
              <a:rPr lang="en-US" dirty="0" smtClean="0"/>
              <a:t>V=147 </a:t>
            </a:r>
            <a:r>
              <a:rPr lang="en-US" dirty="0" err="1"/>
              <a:t>kts</a:t>
            </a:r>
            <a:r>
              <a:rPr lang="en-US" dirty="0"/>
              <a:t>, W=2800 kg, CG long. position = 3.37m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7423" y="1412776"/>
            <a:ext cx="89508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Simulation over 10sec., </a:t>
            </a:r>
            <a:r>
              <a:rPr lang="en-US" sz="1400" u="sng" dirty="0" smtClean="0"/>
              <a:t>imposed a pedal step command of 20</a:t>
            </a:r>
            <a:r>
              <a:rPr lang="en-US" sz="1400" u="sng" dirty="0"/>
              <a:t>% (from t=1sec</a:t>
            </a:r>
            <a:r>
              <a:rPr lang="en-US" sz="1400" u="sng" dirty="0" smtClean="0"/>
              <a:t>.)</a:t>
            </a:r>
            <a:r>
              <a:rPr lang="en-US" sz="1400" dirty="0" smtClean="0"/>
              <a:t>, null set-point on theta and phi</a:t>
            </a:r>
            <a:endParaRPr lang="en-GB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20553"/>
            <a:ext cx="3459376" cy="2592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720553"/>
            <a:ext cx="3459374" cy="2592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170" y="4077072"/>
            <a:ext cx="3459375" cy="2592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794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6552728" cy="679627"/>
          </a:xfrm>
        </p:spPr>
        <p:txBody>
          <a:bodyPr/>
          <a:lstStyle/>
          <a:p>
            <a:r>
              <a:rPr lang="en-GB" dirty="0" smtClean="0"/>
              <a:t>Simulation results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323528" y="980728"/>
            <a:ext cx="712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ISA 15°C S.L., </a:t>
            </a:r>
            <a:r>
              <a:rPr lang="en-US" dirty="0" smtClean="0"/>
              <a:t>V=151 </a:t>
            </a:r>
            <a:r>
              <a:rPr lang="en-US" dirty="0" err="1"/>
              <a:t>kts</a:t>
            </a:r>
            <a:r>
              <a:rPr lang="en-US" dirty="0"/>
              <a:t>, W=2800 kg, CG long. position = 3.37m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7423" y="1412776"/>
            <a:ext cx="89508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Simulation over 10sec., </a:t>
            </a:r>
            <a:r>
              <a:rPr lang="en-US" sz="1400" u="sng" dirty="0" smtClean="0"/>
              <a:t>imposed a pedal step command of 20</a:t>
            </a:r>
            <a:r>
              <a:rPr lang="en-US" sz="1400" u="sng" dirty="0"/>
              <a:t>% (from t=1sec</a:t>
            </a:r>
            <a:r>
              <a:rPr lang="en-US" sz="1400" u="sng" dirty="0" smtClean="0"/>
              <a:t>.)</a:t>
            </a:r>
            <a:r>
              <a:rPr lang="en-US" sz="1400" dirty="0" smtClean="0"/>
              <a:t>, null set-point on theta and phi</a:t>
            </a:r>
            <a:endParaRPr lang="en-GB" sz="1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720553"/>
            <a:ext cx="3459375" cy="2592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5" y="1720553"/>
            <a:ext cx="3459375" cy="2592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8773" y="4024809"/>
            <a:ext cx="3528170" cy="2644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5903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6552728" cy="679627"/>
          </a:xfrm>
        </p:spPr>
        <p:txBody>
          <a:bodyPr/>
          <a:lstStyle/>
          <a:p>
            <a:r>
              <a:rPr lang="en-GB" dirty="0" smtClean="0"/>
              <a:t>Simulation results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323528" y="980728"/>
            <a:ext cx="712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ISA 15°C S.L., V=90 </a:t>
            </a:r>
            <a:r>
              <a:rPr lang="en-US" dirty="0" err="1"/>
              <a:t>kts</a:t>
            </a:r>
            <a:r>
              <a:rPr lang="en-US" dirty="0"/>
              <a:t>, W=2120 kg, CG long. position = 3.50m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7423" y="1412776"/>
            <a:ext cx="89508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Simulation over 10sec., </a:t>
            </a:r>
            <a:r>
              <a:rPr lang="en-US" sz="1400" u="sng" dirty="0" smtClean="0"/>
              <a:t>imposed a pedal step command of 20</a:t>
            </a:r>
            <a:r>
              <a:rPr lang="en-US" sz="1400" u="sng" dirty="0"/>
              <a:t>% (from t=1sec</a:t>
            </a:r>
            <a:r>
              <a:rPr lang="en-US" sz="1400" u="sng" dirty="0" smtClean="0"/>
              <a:t>.)</a:t>
            </a:r>
            <a:r>
              <a:rPr lang="en-US" sz="1400" dirty="0" smtClean="0"/>
              <a:t>, null set-point on theta and phi</a:t>
            </a:r>
            <a:endParaRPr lang="en-GB" sz="1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" y="1698148"/>
            <a:ext cx="3489266" cy="2615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698147"/>
            <a:ext cx="3489266" cy="2615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838" y="4005064"/>
            <a:ext cx="3574037" cy="26789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8453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6552728" cy="679627"/>
          </a:xfrm>
        </p:spPr>
        <p:txBody>
          <a:bodyPr/>
          <a:lstStyle/>
          <a:p>
            <a:r>
              <a:rPr lang="en-GB" dirty="0" smtClean="0"/>
              <a:t>Simulation results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323528" y="980728"/>
            <a:ext cx="712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ISA 15°C S.L., </a:t>
            </a:r>
            <a:r>
              <a:rPr lang="en-US" dirty="0" smtClean="0"/>
              <a:t>V=147 </a:t>
            </a:r>
            <a:r>
              <a:rPr lang="en-US" dirty="0" err="1"/>
              <a:t>kts</a:t>
            </a:r>
            <a:r>
              <a:rPr lang="en-US" dirty="0"/>
              <a:t>, W=2120 kg, CG long. position = 3.50m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7423" y="1412776"/>
            <a:ext cx="89508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Simulation over 10sec., </a:t>
            </a:r>
            <a:r>
              <a:rPr lang="en-US" sz="1400" u="sng" dirty="0" smtClean="0"/>
              <a:t>imposed a pedal step command of 20</a:t>
            </a:r>
            <a:r>
              <a:rPr lang="en-US" sz="1400" u="sng" dirty="0"/>
              <a:t>% (from t=1sec</a:t>
            </a:r>
            <a:r>
              <a:rPr lang="en-US" sz="1400" u="sng" dirty="0" smtClean="0"/>
              <a:t>.)</a:t>
            </a:r>
            <a:r>
              <a:rPr lang="en-US" sz="1400" dirty="0" smtClean="0"/>
              <a:t>, null set-point on theta and phi</a:t>
            </a:r>
            <a:endParaRPr lang="en-GB" sz="1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3" y="1705381"/>
            <a:ext cx="3479617" cy="260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705381"/>
            <a:ext cx="3479617" cy="2608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8662" y="4005064"/>
            <a:ext cx="3528391" cy="2644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1395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6552728" cy="679627"/>
          </a:xfrm>
        </p:spPr>
        <p:txBody>
          <a:bodyPr/>
          <a:lstStyle/>
          <a:p>
            <a:r>
              <a:rPr lang="en-GB" dirty="0" smtClean="0"/>
              <a:t>Simulation results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323528" y="980728"/>
            <a:ext cx="712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ISA 15°C S.L., </a:t>
            </a:r>
            <a:r>
              <a:rPr lang="en-US" dirty="0" smtClean="0"/>
              <a:t>V=151 </a:t>
            </a:r>
            <a:r>
              <a:rPr lang="en-US" dirty="0" err="1"/>
              <a:t>kts</a:t>
            </a:r>
            <a:r>
              <a:rPr lang="en-US" dirty="0"/>
              <a:t>, W=2120 kg, CG long. position = 3.50m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7423" y="1412776"/>
            <a:ext cx="89508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Simulation over 10sec., </a:t>
            </a:r>
            <a:r>
              <a:rPr lang="en-US" sz="1400" u="sng" dirty="0" smtClean="0"/>
              <a:t>imposed a pedal step command of 20</a:t>
            </a:r>
            <a:r>
              <a:rPr lang="en-US" sz="1400" u="sng" dirty="0"/>
              <a:t>% (from t=1sec</a:t>
            </a:r>
            <a:r>
              <a:rPr lang="en-US" sz="1400" u="sng" dirty="0" smtClean="0"/>
              <a:t>.)</a:t>
            </a:r>
            <a:r>
              <a:rPr lang="en-US" sz="1400" dirty="0" smtClean="0"/>
              <a:t>, null set-point on theta and phi</a:t>
            </a:r>
            <a:endParaRPr lang="en-GB" sz="14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6" y="1705381"/>
            <a:ext cx="3479614" cy="2608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728280"/>
            <a:ext cx="3449065" cy="2585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9" y="4005064"/>
            <a:ext cx="3528390" cy="2644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98161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6552728" cy="679627"/>
          </a:xfrm>
        </p:spPr>
        <p:txBody>
          <a:bodyPr/>
          <a:lstStyle/>
          <a:p>
            <a:r>
              <a:rPr lang="en-GB" dirty="0" smtClean="0"/>
              <a:t>Simulation results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323528" y="980728"/>
            <a:ext cx="712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Compare ALL trim conditions, PI controllers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7423" y="1412776"/>
            <a:ext cx="89508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Simulation over 10sec., </a:t>
            </a:r>
            <a:r>
              <a:rPr lang="en-US" sz="1400" u="sng" dirty="0" smtClean="0"/>
              <a:t>imposed a pedal step command of 20</a:t>
            </a:r>
            <a:r>
              <a:rPr lang="en-US" sz="1400" u="sng" dirty="0"/>
              <a:t>% (from t=1sec</a:t>
            </a:r>
            <a:r>
              <a:rPr lang="en-US" sz="1400" u="sng" dirty="0" smtClean="0"/>
              <a:t>.)</a:t>
            </a:r>
            <a:r>
              <a:rPr lang="en-US" sz="1400" dirty="0" smtClean="0"/>
              <a:t>, null set-point on theta and phi</a:t>
            </a:r>
            <a:endParaRPr lang="en-GB" sz="14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66" y="1688342"/>
            <a:ext cx="3502346" cy="2625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688341"/>
            <a:ext cx="3502346" cy="2625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3325" y="2708920"/>
            <a:ext cx="165735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2826" y="4005064"/>
            <a:ext cx="3538347" cy="2652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5977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6552728" cy="679627"/>
          </a:xfrm>
        </p:spPr>
        <p:txBody>
          <a:bodyPr/>
          <a:lstStyle/>
          <a:p>
            <a:r>
              <a:rPr lang="en-GB" dirty="0" smtClean="0"/>
              <a:t>Simulation results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323528" y="980728"/>
            <a:ext cx="712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Compare ALL trim conditions, PID controllers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7423" y="1412776"/>
            <a:ext cx="89508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Simulation over 10sec., </a:t>
            </a:r>
            <a:r>
              <a:rPr lang="en-US" sz="1400" u="sng" dirty="0" smtClean="0"/>
              <a:t>imposed a pedal step command of 20</a:t>
            </a:r>
            <a:r>
              <a:rPr lang="en-US" sz="1400" u="sng" dirty="0"/>
              <a:t>% (from t=1sec</a:t>
            </a:r>
            <a:r>
              <a:rPr lang="en-US" sz="1400" u="sng" dirty="0" smtClean="0"/>
              <a:t>.)</a:t>
            </a:r>
            <a:r>
              <a:rPr lang="en-US" sz="1400" dirty="0" smtClean="0"/>
              <a:t>, null set-point on theta and phi</a:t>
            </a:r>
            <a:endParaRPr lang="en-GB" sz="1400" dirty="0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3325" y="2708920"/>
            <a:ext cx="165735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66" y="1688342"/>
            <a:ext cx="3502346" cy="2625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673615"/>
            <a:ext cx="3521993" cy="2639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6427" y="4005064"/>
            <a:ext cx="3571145" cy="2676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91074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Outline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683568" y="1098024"/>
            <a:ext cx="777686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 smtClean="0"/>
              <a:t>Introduction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dirty="0"/>
              <a:t>Considered </a:t>
            </a:r>
            <a:r>
              <a:rPr lang="en-GB" dirty="0" err="1"/>
              <a:t>Flightlab</a:t>
            </a:r>
            <a:r>
              <a:rPr lang="en-GB" dirty="0"/>
              <a:t> models</a:t>
            </a: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dirty="0" smtClean="0"/>
              <a:t>Considered</a:t>
            </a:r>
            <a:r>
              <a:rPr lang="en-US" dirty="0" smtClean="0"/>
              <a:t> </a:t>
            </a:r>
            <a:r>
              <a:rPr lang="en-US" dirty="0"/>
              <a:t>FCS </a:t>
            </a:r>
            <a:r>
              <a:rPr lang="en-US" dirty="0" smtClean="0"/>
              <a:t>schemes</a:t>
            </a:r>
          </a:p>
          <a:p>
            <a:pPr algn="just"/>
            <a:endParaRPr lang="en-GB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dirty="0" smtClean="0"/>
              <a:t>Adopted tuning requirement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/>
              <a:t>Tuning </a:t>
            </a:r>
            <a:r>
              <a:rPr lang="en-US" dirty="0" smtClean="0"/>
              <a:t>results – </a:t>
            </a:r>
            <a:r>
              <a:rPr lang="en-US" dirty="0"/>
              <a:t>scheme with PI blocks </a:t>
            </a:r>
            <a:endParaRPr lang="en-US" dirty="0" smtClean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/>
              <a:t>Tuning results – scheme with </a:t>
            </a:r>
            <a:r>
              <a:rPr lang="en-US" dirty="0" smtClean="0"/>
              <a:t>PID </a:t>
            </a:r>
            <a:r>
              <a:rPr lang="en-US" dirty="0"/>
              <a:t>blocks </a:t>
            </a:r>
            <a:endParaRPr lang="en-US" dirty="0" smtClean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/>
              <a:t>Simulation </a:t>
            </a:r>
            <a:r>
              <a:rPr lang="en-US" dirty="0" smtClean="0"/>
              <a:t>results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 smtClean="0"/>
              <a:t>Conclusions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231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The controller is able to track the null angle set-point on both pitch and roll when a pedal step command is applied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dirty="0" smtClean="0"/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From the comparison between PI and PID performance, it seems that the PID does not guarantee a clear improvement respect to the simpler PI. Hence from the </a:t>
            </a:r>
            <a:r>
              <a:rPr lang="en-US" dirty="0" err="1" smtClean="0"/>
              <a:t>Matlab</a:t>
            </a:r>
            <a:r>
              <a:rPr lang="en-US" dirty="0" smtClean="0"/>
              <a:t>/Simulink simulations both PI and PID should be valid for the </a:t>
            </a:r>
            <a:r>
              <a:rPr lang="en-US" dirty="0" err="1" smtClean="0"/>
              <a:t>Flightlab</a:t>
            </a:r>
            <a:r>
              <a:rPr lang="en-US" dirty="0" smtClean="0"/>
              <a:t> implementation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735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Introduction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323528" y="1098024"/>
            <a:ext cx="856895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The aim of the activity is provide the tuning of the previously </a:t>
            </a:r>
            <a:r>
              <a:rPr lang="en-US" dirty="0"/>
              <a:t>designed controller (see </a:t>
            </a:r>
            <a:r>
              <a:rPr lang="en-US" dirty="0" smtClean="0"/>
              <a:t>Flightlab_FCS_design_v01.ppt) to perform full pedal yaw maneuver non-linear </a:t>
            </a:r>
            <a:r>
              <a:rPr lang="en-US" dirty="0"/>
              <a:t>simulations in </a:t>
            </a:r>
            <a:r>
              <a:rPr lang="en-US" dirty="0" err="1" smtClean="0"/>
              <a:t>Flightlab</a:t>
            </a:r>
            <a:r>
              <a:rPr lang="en-US" dirty="0" smtClean="0"/>
              <a:t>, at different starting trim conditions, as required by loads computation for certification.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Each different trim condition requires a dedicated tuning of the flight control system.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7310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Considered </a:t>
            </a:r>
            <a:r>
              <a:rPr lang="en-GB" dirty="0" err="1" smtClean="0"/>
              <a:t>Flightlab</a:t>
            </a:r>
            <a:r>
              <a:rPr lang="en-GB" dirty="0" smtClean="0"/>
              <a:t> models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323528" y="1098024"/>
            <a:ext cx="856895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r>
              <a:rPr lang="it-IT" dirty="0" smtClean="0"/>
              <a:t>For each </a:t>
            </a:r>
            <a:r>
              <a:rPr lang="it-IT" dirty="0" smtClean="0"/>
              <a:t>level </a:t>
            </a:r>
            <a:r>
              <a:rPr lang="it-IT" dirty="0" smtClean="0"/>
              <a:t>forward flight trim </a:t>
            </a:r>
            <a:r>
              <a:rPr lang="it-IT" dirty="0" smtClean="0"/>
              <a:t>condition </a:t>
            </a:r>
            <a:r>
              <a:rPr lang="it-IT" dirty="0" smtClean="0"/>
              <a:t>of interest, from which the yaw manouvers has to be </a:t>
            </a:r>
            <a:r>
              <a:rPr lang="it-IT" dirty="0" smtClean="0"/>
              <a:t>started, </a:t>
            </a:r>
            <a:r>
              <a:rPr lang="it-IT" dirty="0" smtClean="0"/>
              <a:t>the correspondent LTI model (state space representation matrices A, B, C, D) was computed by Flightlab and imported in Matlab/Simulink in oder to perform the controller tuning.</a:t>
            </a:r>
          </a:p>
          <a:p>
            <a:pPr algn="just"/>
            <a:endParaRPr lang="it-IT" dirty="0"/>
          </a:p>
          <a:p>
            <a:pPr algn="just"/>
            <a:r>
              <a:rPr lang="it-IT" dirty="0" smtClean="0"/>
              <a:t>The following level forward flight trim condition was considered:</a:t>
            </a:r>
          </a:p>
          <a:p>
            <a:pPr algn="just"/>
            <a:endParaRPr lang="it-IT" dirty="0" smtClean="0"/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ISA 15°C S.L., V=90 </a:t>
            </a:r>
            <a:r>
              <a:rPr lang="en-US" dirty="0" err="1" smtClean="0"/>
              <a:t>kts</a:t>
            </a:r>
            <a:r>
              <a:rPr lang="en-US" dirty="0" smtClean="0"/>
              <a:t>, W=2800 kg, CG long. position = 3.37m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/>
              <a:t>ISA 15°C S.L., </a:t>
            </a:r>
            <a:r>
              <a:rPr lang="en-US" dirty="0" smtClean="0"/>
              <a:t>V=147 </a:t>
            </a:r>
            <a:r>
              <a:rPr lang="en-US" dirty="0" err="1"/>
              <a:t>kts</a:t>
            </a:r>
            <a:r>
              <a:rPr lang="en-US" dirty="0"/>
              <a:t>, W=2800 kg, CG long. position = 3.37m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/>
              <a:t>ISA 15°C S.L., </a:t>
            </a:r>
            <a:r>
              <a:rPr lang="en-US" dirty="0" smtClean="0"/>
              <a:t>V=151 </a:t>
            </a:r>
            <a:r>
              <a:rPr lang="en-US" dirty="0" err="1"/>
              <a:t>kts</a:t>
            </a:r>
            <a:r>
              <a:rPr lang="en-US" dirty="0"/>
              <a:t>, W=2800 kg, CG long. position = 3.37m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/>
              <a:t>ISA 15°C S.L., V=90 </a:t>
            </a:r>
            <a:r>
              <a:rPr lang="en-US" dirty="0" err="1"/>
              <a:t>kts</a:t>
            </a:r>
            <a:r>
              <a:rPr lang="en-US" dirty="0"/>
              <a:t>, </a:t>
            </a:r>
            <a:r>
              <a:rPr lang="en-US" dirty="0" smtClean="0"/>
              <a:t>W=</a:t>
            </a:r>
            <a:r>
              <a:rPr lang="en-US" dirty="0"/>
              <a:t>2120</a:t>
            </a:r>
            <a:r>
              <a:rPr lang="en-US" dirty="0" smtClean="0"/>
              <a:t> </a:t>
            </a:r>
            <a:r>
              <a:rPr lang="en-US" dirty="0"/>
              <a:t>kg, CG long. position = 3.50</a:t>
            </a:r>
            <a:r>
              <a:rPr lang="en-US" dirty="0" smtClean="0"/>
              <a:t>m</a:t>
            </a: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/>
              <a:t>ISA 15°C S.L., </a:t>
            </a:r>
            <a:r>
              <a:rPr lang="en-US" dirty="0" smtClean="0"/>
              <a:t>V=147 </a:t>
            </a:r>
            <a:r>
              <a:rPr lang="en-US" dirty="0" err="1"/>
              <a:t>kts</a:t>
            </a:r>
            <a:r>
              <a:rPr lang="en-US" dirty="0"/>
              <a:t>, </a:t>
            </a:r>
            <a:r>
              <a:rPr lang="en-US" dirty="0" smtClean="0"/>
              <a:t>W=2120 kg</a:t>
            </a:r>
            <a:r>
              <a:rPr lang="en-US" dirty="0"/>
              <a:t>, CG long. position = </a:t>
            </a:r>
            <a:r>
              <a:rPr lang="en-US" dirty="0" smtClean="0"/>
              <a:t>3.50m</a:t>
            </a: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/>
              <a:t>ISA 15°C S.L., </a:t>
            </a:r>
            <a:r>
              <a:rPr lang="en-US" dirty="0" smtClean="0"/>
              <a:t>V=151 </a:t>
            </a:r>
            <a:r>
              <a:rPr lang="en-US" dirty="0" err="1"/>
              <a:t>kts</a:t>
            </a:r>
            <a:r>
              <a:rPr lang="en-US" dirty="0"/>
              <a:t>, </a:t>
            </a:r>
            <a:r>
              <a:rPr lang="en-US" dirty="0" smtClean="0"/>
              <a:t>W=</a:t>
            </a:r>
            <a:r>
              <a:rPr lang="en-US" dirty="0"/>
              <a:t>2120</a:t>
            </a:r>
            <a:r>
              <a:rPr lang="en-US" dirty="0" smtClean="0"/>
              <a:t> </a:t>
            </a:r>
            <a:r>
              <a:rPr lang="en-US" dirty="0"/>
              <a:t>kg, CG long. position = </a:t>
            </a:r>
            <a:r>
              <a:rPr lang="en-US" dirty="0" smtClean="0"/>
              <a:t>3.50m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dirty="0"/>
          </a:p>
          <a:p>
            <a:pPr algn="just"/>
            <a:r>
              <a:rPr lang="en-US" dirty="0" smtClean="0"/>
              <a:t>The considered </a:t>
            </a:r>
            <a:r>
              <a:rPr lang="en-US" dirty="0" err="1" smtClean="0"/>
              <a:t>Flightlab</a:t>
            </a:r>
            <a:r>
              <a:rPr lang="en-US" dirty="0" smtClean="0"/>
              <a:t> model is “</a:t>
            </a:r>
            <a:r>
              <a:rPr lang="en-GB" dirty="0" smtClean="0"/>
              <a:t>May2017RevAA_BE”, hence with </a:t>
            </a:r>
            <a:r>
              <a:rPr lang="en-GB" u="sng" dirty="0" smtClean="0"/>
              <a:t>rigid blades</a:t>
            </a:r>
            <a:r>
              <a:rPr lang="en-GB" dirty="0" smtClean="0"/>
              <a:t>.</a:t>
            </a:r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988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Considered </a:t>
            </a:r>
            <a:r>
              <a:rPr lang="en-GB" dirty="0" err="1" smtClean="0"/>
              <a:t>Flightlab</a:t>
            </a:r>
            <a:r>
              <a:rPr lang="en-GB" dirty="0" smtClean="0"/>
              <a:t> models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323528" y="1098024"/>
            <a:ext cx="856895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The LTI model for each considered trim is defined by:</a:t>
            </a:r>
          </a:p>
          <a:p>
            <a:pPr algn="just"/>
            <a:endParaRPr lang="en-US" dirty="0" smtClean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 smtClean="0"/>
              <a:t>73 states</a:t>
            </a:r>
          </a:p>
          <a:p>
            <a:pPr algn="just"/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/>
              <a:t>4 input: Longitudinal cyclic, Lateral cyclic, Collective, </a:t>
            </a:r>
            <a:r>
              <a:rPr lang="en-US" dirty="0" smtClean="0"/>
              <a:t>Pedal</a:t>
            </a:r>
          </a:p>
          <a:p>
            <a:pPr algn="just"/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/>
              <a:t>6 output: q, p, r, phi, psi, theta (angular rates and attitude angles)</a:t>
            </a:r>
          </a:p>
          <a:p>
            <a:pPr algn="just"/>
            <a:endParaRPr lang="en-US" dirty="0" smtClean="0"/>
          </a:p>
          <a:p>
            <a:pPr algn="just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6049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7200800" cy="679627"/>
          </a:xfrm>
        </p:spPr>
        <p:txBody>
          <a:bodyPr>
            <a:normAutofit/>
          </a:bodyPr>
          <a:lstStyle/>
          <a:p>
            <a:r>
              <a:rPr lang="en-GB" dirty="0" smtClean="0"/>
              <a:t>Considered FCS scheme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323528" y="627653"/>
            <a:ext cx="856895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r>
              <a:rPr lang="en-US" dirty="0"/>
              <a:t>To perform a yaw maneuver, the yaw loop it is not closed on the controller, hence it can be applied directly a pedal command (as requested in a full pedal yaw maneuver), leaving to the controller the task of maintaining the desired phi and theta attitude angles (equal to the starting trim condition</a:t>
            </a:r>
            <a:r>
              <a:rPr lang="en-US" dirty="0" smtClean="0"/>
              <a:t>).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The considered FCS scheme implements: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Only the outer-loop on phi and theta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Yaw in open-loop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NO inner loop SAS (considered in </a:t>
            </a:r>
            <a:r>
              <a:rPr lang="en-US" dirty="0" err="1" smtClean="0"/>
              <a:t>Matlab</a:t>
            </a:r>
            <a:r>
              <a:rPr lang="en-US" dirty="0" smtClean="0"/>
              <a:t>/Simulink for control performance improvement -&gt; problem encountered in </a:t>
            </a:r>
            <a:r>
              <a:rPr lang="en-US" dirty="0" err="1" smtClean="0"/>
              <a:t>Flightlab</a:t>
            </a:r>
            <a:r>
              <a:rPr lang="en-US" dirty="0" smtClean="0"/>
              <a:t> environment)</a:t>
            </a:r>
            <a:endParaRPr lang="en-GB" dirty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About the outer-loop 2 possible controller are considered: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PI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 smtClean="0"/>
              <a:t>PID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111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7200800" cy="679627"/>
          </a:xfrm>
        </p:spPr>
        <p:txBody>
          <a:bodyPr/>
          <a:lstStyle/>
          <a:p>
            <a:r>
              <a:rPr lang="en-GB" dirty="0"/>
              <a:t>Considered FCS scheme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2956985" y="1268760"/>
            <a:ext cx="32403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Outer-loop with PI controller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7" t="17724" r="18998" b="11588"/>
          <a:stretch/>
        </p:blipFill>
        <p:spPr bwMode="auto">
          <a:xfrm>
            <a:off x="123147" y="1916832"/>
            <a:ext cx="8909822" cy="3916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9470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51520" y="333375"/>
            <a:ext cx="7200800" cy="679627"/>
          </a:xfrm>
        </p:spPr>
        <p:txBody>
          <a:bodyPr/>
          <a:lstStyle/>
          <a:p>
            <a:r>
              <a:rPr lang="en-GB" dirty="0"/>
              <a:t>Considered FCS scheme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2956985" y="1268760"/>
            <a:ext cx="32403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Outer-loop with PID controller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6" t="22513" r="17137" b="5652"/>
          <a:stretch/>
        </p:blipFill>
        <p:spPr bwMode="auto">
          <a:xfrm>
            <a:off x="148032" y="1988840"/>
            <a:ext cx="8858266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86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Adopted tuning </a:t>
            </a:r>
            <a:r>
              <a:rPr lang="en-GB" dirty="0" smtClean="0"/>
              <a:t>requirement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1CA1D-D250-4DB9-B118-FA2A5F2637E0}" type="datetime1">
              <a:rPr lang="en-GB" smtClean="0"/>
              <a:t>07/08/2017</a:t>
            </a:fld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504" y="5877272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3528" y="887809"/>
            <a:ext cx="856895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r>
              <a:rPr lang="it-IT" dirty="0"/>
              <a:t>Requirement definition for the adopted Matlab tuning function </a:t>
            </a:r>
            <a:r>
              <a:rPr lang="it-IT" dirty="0">
                <a:solidFill>
                  <a:schemeClr val="accent1"/>
                </a:solidFill>
              </a:rPr>
              <a:t>systune</a:t>
            </a:r>
            <a:r>
              <a:rPr lang="en-US" dirty="0"/>
              <a:t> -&gt; track set-point in theta and phi with zero steady-state error and defined rise times</a:t>
            </a:r>
          </a:p>
          <a:p>
            <a:pPr algn="just"/>
            <a:endParaRPr lang="en-US" dirty="0"/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/>
              <a:t>The response of theta and phi to step command </a:t>
            </a:r>
            <a:r>
              <a:rPr lang="en-US" dirty="0" err="1"/>
              <a:t>theta_ref</a:t>
            </a:r>
            <a:r>
              <a:rPr lang="en-US" dirty="0"/>
              <a:t>, </a:t>
            </a:r>
            <a:r>
              <a:rPr lang="en-US" dirty="0" err="1"/>
              <a:t>phi_ref</a:t>
            </a:r>
            <a:r>
              <a:rPr lang="en-US" dirty="0"/>
              <a:t>, must resemble a decoupled first-order response with 1 sec. time constant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dirty="0"/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/>
              <a:t>The maximum mismatch (in percentage) with respect to the reference first order model response </a:t>
            </a:r>
            <a:r>
              <a:rPr lang="it-IT" dirty="0"/>
              <a:t>must be less than 20%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878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POWERPOINTMASTERTEMPLATECONFIGURATION" val="&lt;!--Created with officeatwork--&gt;&#10;&lt;MasterTemplateConfiguration&gt;&#10;  &lt;TableOfContentsCollection /&gt;&#10;  &lt;ThemeDefinition&gt;&#10;    &lt;DefaultThemeDefinition&gt;[[MasterProperty(&quot;Organisation&quot;, &quot;PpThemesDefault&quot;)]]&lt;/DefaultThemeDefinition&gt;&#10;    &lt;PresentationThemeDefinition&gt;[[MasterProperty(&quot;Organisation&quot;, &quot;PpThemesPresentation&quot;)]]&lt;/PresentationThemeDefinition&gt;&#10;    &lt;SlideThemeDefinition&gt;[[MasterProperty(&quot;Organisation&quot;, &quot;PpThemesSlide&quot;)]]&lt;/SlideThemeDefinition&gt;&#10;    &lt;ObjectThemeDefinition&gt;[[MasterProperty(&quot;Organisation&quot;, &quot;PpThemesObject&quot;)]]&lt;/ObjectThemeDefinition&gt;&#10;  &lt;/ThemeDefinition&gt;&#10;  &lt;MasterProperties&gt;&#10;    &lt;MasterProperty Id=&quot;2004112217333376588294&quot;&gt;&#10;      &lt;Fields&gt;&#10;        &lt;Field Id=&quot;2011982347978498756646&quot; ShowField=&quot;false&quot; /&gt;&#10;      &lt;/Fields&gt;&#10;    &lt;/MasterProperty&gt;&#10;  &lt;/MasterProperties&gt;&#10;  &lt;ContentItems&gt;&#10;    &lt;ContentItem Language=&quot;2057&quot; IsDefault=&quot;false&quot;&gt;&#10;      &lt;File HasContent=&quot;false&quot; LinkToLanguage=&quot;&quot; /&gt;&#10;    &lt;/ContentItem&gt;&#10;    &lt;ContentItem Language=&quot;2055&quot; IsDefault=&quot;true&quot;&gt;&#10;      &lt;File HasContent=&quot;true&quot; LinkToLanguage=&quot;&quot; /&gt;&#10;    &lt;/ContentItem&gt;&#10;  &lt;/ContentItems&gt;&#10;&lt;/MasterTemplateConfiguration&gt;"/>
  <p:tag name="OFFICEATWORKPOWERPOINTMASTERTEMPLATEID" val="Presentation_4-3"/>
  <p:tag name="OAWWIZARDSTEPS" val="0|1"/>
  <p:tag name="ZOAWLANGID" val="2057"/>
  <p:tag name="OAWDOCPROPSOURCE" val="&lt;Profile SelectedUID=&quot;&quot;&gt;&lt;DocProp UID=&quot;2002122011014149059130932&quot; EntryUID=&quot;2013101110302626799022&quot;&gt;&lt;Field Name=&quot;IDName&quot; Value=&quot;Marenco Swisshelicopter AG&quot;/&gt;&lt;Field Name=&quot;Organisation&quot; Value=&quot;Marenco Swisshelicopter AG&quot;/&gt;&lt;Field Name=&quot;Department&quot; Value=&quot;&quot;/&gt;&lt;Field Name=&quot;Address1&quot; Value=&quot;&quot;/&gt;&lt;Field Name=&quot;Address2&quot; Value=&quot;&quot;/&gt;&lt;Field Name=&quot;Address3&quot; Value=&quot;&quot;/&gt;&lt;Field Name=&quot;Address4&quot; Value=&quot;&quot;/&gt;&lt;Field Name=&quot;Address5&quot; Value=&quot;&quot;/&gt;&lt;Field Name=&quot;Address6&quot; Value=&quot;&quot;/&gt;&lt;Field Name=&quot;AdressSingleLine&quot; Value=&quot;Dorfstrasse 57&quot;/&gt;&lt;Field Name=&quot;PostalCode&quot; Value=&quot;8330&quot;/&gt;&lt;Field Name=&quot;Telefon&quot; Value=&quot;044 552 33 33&quot;/&gt;&lt;Field Name=&quot;Fax&quot; Value=&quot;044 552 33 66&quot;/&gt;&lt;Field Name=&quot;Country&quot; Value=&quot;Switzerland&quot;/&gt;&lt;Field Name=&quot;Email&quot; Value=&quot;&quot;/&gt;&lt;Field Name=&quot;Internet&quot; Value=&quot;www.marenco-swisshelicopter.ch&quot;/&gt;&lt;Field Name=&quot;City&quot; Value=&quot;Pfäffikon ZH&quot;/&gt;&lt;Field Name=&quot;Footer1&quot; Value=&quot;The Helicopter Company&quot;/&gt;&lt;Field Name=&quot;Footer2&quot; Value=&quot;&quot;/&gt;&lt;Field Name=&quot;Footer3&quot; Value=&quot;&quot;/&gt;&lt;Field Name=&quot;Footer4&quot; Value=&quot;&quot;/&gt;&lt;Field Name=&quot;WdA4LogoColorPortrait&quot; Value=&quot;%Logos%\marenco_swisshelicopter_Logo.jpg&quot;/&gt;&lt;Field Name=&quot;WdA4LogoBlackWhitePortrait&quot; Value=&quot;&quot;/&gt;&lt;Field Name=&quot;WdA4LogoColorQuer&quot; Value=&quot;%Logos%\marenco_swisshelicopter_Logo.jpg&quot;/&gt;&lt;Field Name=&quot;WdA4LogoBlackWhiteQuer&quot; Value=&quot;&quot;/&gt;&lt;Field Name=&quot;CopyrightText&quot; Value=&quot;© Marenco Swisshelicopter AG&quot;/&gt;&lt;Field Name=&quot;PpLogo169&quot; Value=&quot;%Logos%\PP_169_marenco_swisshelicopter.png&quot;/&gt;&lt;Field Name=&quot;PpLogo43&quot; Value=&quot;%Logos%\PP_43_marenco_swisshelicopter.png&quot;/&gt;&lt;Field Name=&quot;PpLogoFullSize43&quot; Value=&quot;%Logos%\PP_FullSize_43_marenco_swisshelicopter.png&quot;/&gt;&lt;Field Name=&quot;PpLogoFullSize169&quot; Value=&quot;%Logos%\PP_FullSize_169_marenco_swisshelicopter.png&quot;/&gt;&lt;Field Name=&quot;PpThemesDefault&quot; Value=&quot;%Themes%\MXX.thmx&quot;/&gt;&lt;Field Name=&quot;PpThemes169Default&quot; Value=&quot;%Themes%\MXX169.thmx&quot;/&gt;&lt;Field Name=&quot;PpThemesPresentation&quot; Value=&quot;%Themes%\MXX.thmx;%Themes%\MXX169.thmx&quot;/&gt;&lt;Field Name=&quot;PpThemesSlide&quot; Value=&quot;%Themes%\MXX.thmx;%Themes%\MXX169.thmx&quot;/&gt;&lt;Field Name=&quot;PpThemesObject&quot; Value=&quot;%Themes%\MXX.thmx;%Themes%\MXX169.thmx&quot;/&gt;&lt;Field Name=&quot;Data_UID&quot; Value=&quot;2013101110302626799022&quot;/&gt;&lt;Field Name=&quot;Field_Name&quot; Value=&quot;Organisation&quot;/&gt;&lt;Field Name=&quot;Field_UID&quot; Value=&quot;20030218192812312660470231&quot;/&gt;&lt;Field Name=&quot;ML_LCID&quot; Value=&quot;2057&quot;/&gt;&lt;Field Name=&quot;ML_Value&quot; Value=&quot;&quot;/&gt;&lt;/DocProp&gt;&lt;DocProp UID=&quot;2006040509495284662868&quot; EntryUID=&quot;030320141718265&quot;&gt;&lt;Field Name=&quot;IDName&quot; Value=&quot;Platzhalter&quot;/&gt;&lt;Field Name=&quot;Name&quot; Value=&quot;&amp;lt;Name&amp;gt;&quot;/&gt;&lt;Field Name=&quot;PersonalNumber&quot; Value=&quot;&amp;lt;PersNr&amp;gt;&quot;/&gt;&lt;Field Name=&quot;DirectPhone&quot; Value=&quot;&amp;lt;Telefon&amp;gt;&quot;/&gt;&lt;Field Name=&quot;DirectFax&quot; Value=&quot;&amp;lt;Fax&amp;gt;&quot;/&gt;&lt;Field Name=&quot;Mobile&quot; Value=&quot;&amp;lt;Mobile&amp;gt;&quot;/&gt;&lt;Field Name=&quot;EMail&quot; Value=&quot;&amp;lt;Mail&amp;gt;&quot;/&gt;&lt;Field Name=&quot;Function&quot; Value=&quot;&amp;lt;Position&amp;gt;&quot;/&gt;&lt;Field Name=&quot;SignatureLowResColor&quot; Value=&quot;&quot;/&gt;&lt;Field Name=&quot;SignatureHighResColor&quot; Value=&quot;&quot;/&gt;&lt;Field Name=&quot;SignatureHighResBW&quot; Value=&quot;&quot;/&gt;&lt;Field Name=&quot;SignatureLowResBW&quot; Value=&quot;&quot;/&gt;&lt;Field Name=&quot;Initials&quot; Value=&quot;&amp;lt;Initials&amp;gt;&quot;/&gt;&lt;Field Name=&quot;Data_UID&quot; Value=&quot;030320141718265&quot;/&gt;&lt;Field Name=&quot;Field_Name&quot; Value=&quot;&quot;/&gt;&lt;Field Name=&quot;Field_UID&quot; Value=&quot;&quot;/&gt;&lt;Field Name=&quot;ML_LCID&quot; Value=&quot;&quot;/&gt;&lt;Field Name=&quot;ML_Value&quot; Value=&quot;&quot;/&gt;&lt;/DocProp&gt;&lt;DocProp UID=&quot;200212191811121321310321301031x&quot; EntryUID=&quot;030320141718265&quot;&gt;&lt;Field Name=&quot;IDName&quot; Value=&quot;Platzhalter&quot;/&gt;&lt;Field Name=&quot;Name&quot; Value=&quot;&amp;lt;Name&amp;gt;&quot;/&gt;&lt;Field Name=&quot;PersonalNumber&quot; Value=&quot;&amp;lt;PersNr&amp;gt;&quot;/&gt;&lt;Field Name=&quot;DirectPhone&quot; Value=&quot;&amp;lt;Telefon&amp;gt;&quot;/&gt;&lt;Field Name=&quot;DirectFax&quot; Value=&quot;&amp;lt;Fax&amp;gt;&quot;/&gt;&lt;Field Name=&quot;Mobile&quot; Value=&quot;&amp;lt;Mobile&amp;gt;&quot;/&gt;&lt;Field Name=&quot;EMail&quot; Value=&quot;&amp;lt;Mail&amp;gt;&quot;/&gt;&lt;Field Name=&quot;Function&quot; Value=&quot;&amp;lt;Position&amp;gt;&quot;/&gt;&lt;Field Name=&quot;SignatureLowResColor&quot; Value=&quot;&quot;/&gt;&lt;Field Name=&quot;SignatureHighResColor&quot; Value=&quot;&quot;/&gt;&lt;Field Name=&quot;SignatureHighResBW&quot; Value=&quot;&quot;/&gt;&lt;Field Name=&quot;SignatureLowResBW&quot; Value=&quot;&quot;/&gt;&lt;Field Name=&quot;Initials&quot; Value=&quot;&amp;lt;Initials&amp;gt;&quot;/&gt;&lt;Field Name=&quot;Data_UID&quot; Value=&quot;030320141718265&quot;/&gt;&lt;Field Name=&quot;Field_Name&quot; Value=&quot;&quot;/&gt;&lt;Field Name=&quot;Field_UID&quot; Value=&quot;&quot;/&gt;&lt;Field Name=&quot;ML_LCID&quot; Value=&quot;&quot;/&gt;&lt;Field Name=&quot;ML_Value&quot; Value=&quot;&quot;/&gt;&lt;/DocProp&gt;&lt;DocProp UID=&quot;2003080714212273705547&quot; EntryUID=&quot;&quot; UserInformation=&quot;Data from SAP&quot; Interface=&quot;-1&quot;&gt;&lt;/DocProp&gt;&lt;DocProp UID=&quot;2002122010583847234010578&quot; EntryUID=&quot;2003121817293296325874&quot;&gt;&lt;Field Name=&quot;IDName&quot; Value=&quot;(Leer)&quot;/&gt;&lt;/DocProp&gt;&lt;DocProp UID=&quot;2003061115381095709037&quot; EntryUID=&quot;2003121817293296325874&quot;&gt;&lt;Field Name=&quot;IDName&quot; Value=&quot;(Leer)&quot;/&gt;&lt;/DocProp&gt;&lt;DocProp UID=&quot;2004112217333376588294&quot; EntryUID=&quot;&quot; UserInformation=&quot;Data from SAP&quot; Interface=&quot;-1&quot;&gt;&lt;/DocProp&gt;&lt;DocProp UID=&quot;2004112217290390304928&quot; EntryUID=&quot;&quot; UserInformation=&quot;Data from SAP&quot; Interface=&quot;-1&quot;&gt;&lt;/DocProp&gt;&lt;DocProp UID=&quot;2009082513331568340343&quot; EntryUID=&quot;&quot; UserInformation=&quot;Data from SAP&quot; Interface=&quot;-1&quot;&gt;&lt;/DocProp&gt;&lt;/Profile&gt;&#10;"/>
  <p:tag name="OFFICEATWORKPRESENTATIONPROJECTID" val="marenco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|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HAPETHEMENAME" val="MXX.thmx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Kommentar zum Inhalt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Slogan einfügen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Untertitel einfügen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Kommentar zum Bild / Inhalt der Präsentation / …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Untertitel einfügen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Kommentar zum Inhalt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[[PowerPointImage(&quot;Logo&quot;, MasterProperty(&quot;Organisation&quot;, &quot;PpLogo43&quot;))]]"/>
  <p:tag name="OFFICEATWORKPICTUREIDENTIFIER" val="Logo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[[MasterProperty(&quot;Organisation&quot;, &quot;Organisation&quot;)]]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© [[IF (MasterProperty(&quot;Author&quot;, &quot;Name&quot;)=&quot;&lt;Name&gt;&quot;, &quot;&lt;VFirma&gt; | &lt;Name&gt; | &lt;Position&gt;&quot;, MasterProperty(&quot;Organisation&quot;, &quot;Organisation&quot;) &amp; &quot; | &quot; &amp; MasterProperty(&quot;Author&quot;, &quot;Name&quot;) &amp; &quot; | &quot; &amp; MasterProperty(&quot;Author&quot;, &quot;Function&quot;))]]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234567 / 09M / EN / 00 |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&#10;Zweite Ebene&#10;Dritte Ebene&#10;Vierte Ebene&#10;Fünfte Eben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Nam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Anschrift Unternehmen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DirectMobileFaxMai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Nam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Anschrift Unternehmen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DirectMobileFaxMai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Nam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Anschrift Unternehmen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‹Nr.›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DirectMobileFaxMai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[[PowerPointImage(&quot;Logo&quot;, MasterProperty(&quot;Organisation&quot;, &quot;PpLogoFullSize43&quot;))]]"/>
  <p:tag name="OFFICEATWORKPICTUREIDENTIFIER" val="Logo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itelmasterformat durch Klicken bearbeiten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Textmasterformat bearbeiten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ATWORKEXPRESSIONTAG" val="18/08/2014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LIDETHEMENAME" val="MXX.thmx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ATWORKSHAPETHEMENAME" val="MXX.thmx"/>
</p:tagLst>
</file>

<file path=ppt/theme/theme1.xml><?xml version="1.0" encoding="utf-8"?>
<a:theme xmlns:a="http://schemas.openxmlformats.org/drawingml/2006/main" name="MSH PowerPoint 4-3 MSH EN - 10042951_29M_EN_01">
  <a:themeElements>
    <a:clrScheme name="MXX_Vorschlag_doma1">
      <a:dk1>
        <a:srgbClr val="29303D"/>
      </a:dk1>
      <a:lt1>
        <a:srgbClr val="FFFFFF"/>
      </a:lt1>
      <a:dk2>
        <a:srgbClr val="29303D"/>
      </a:dk2>
      <a:lt2>
        <a:srgbClr val="FFFFFF"/>
      </a:lt2>
      <a:accent1>
        <a:srgbClr val="B70D26"/>
      </a:accent1>
      <a:accent2>
        <a:srgbClr val="2C435F"/>
      </a:accent2>
      <a:accent3>
        <a:srgbClr val="5F4B73"/>
      </a:accent3>
      <a:accent4>
        <a:srgbClr val="3A5238"/>
      </a:accent4>
      <a:accent5>
        <a:srgbClr val="C23E12"/>
      </a:accent5>
      <a:accent6>
        <a:srgbClr val="573333"/>
      </a:accent6>
      <a:hlink>
        <a:srgbClr val="0000FF"/>
      </a:hlink>
      <a:folHlink>
        <a:srgbClr val="800080"/>
      </a:folHlink>
    </a:clrScheme>
    <a:fontScheme name="MXX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0">
          <a:gsLst>
            <a:gs pos="0">
              <a:srgbClr val="E2E2E2">
                <a:lumMod val="70000"/>
                <a:lumOff val="30000"/>
              </a:srgbClr>
            </a:gs>
            <a:gs pos="60000">
              <a:schemeClr val="bg1">
                <a:lumMod val="100000"/>
              </a:schemeClr>
            </a:gs>
          </a:gsLst>
          <a:lin ang="16200000" scaled="1"/>
          <a:tileRect/>
        </a:gradFill>
        <a:ln>
          <a:solidFill>
            <a:schemeClr val="bg1">
              <a:lumMod val="85000"/>
            </a:schemeClr>
          </a:solidFill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marL="108000">
          <a:defRPr sz="1600" dirty="0" err="1"/>
        </a:defPPr>
      </a:lstStyle>
      <a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a:style>
    </a:spDef>
    <a:txDef>
      <a:spPr>
        <a:noFill/>
      </a:spPr>
      <a:bodyPr wrap="square" rtlCol="0">
        <a:spAutoFit/>
      </a:bodyPr>
      <a:lstStyle>
        <a:defPPr>
          <a:defRPr sz="1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DesignTheme>MXX.thmx</DesignTheme>
</file>

<file path=customXml/itemProps1.xml><?xml version="1.0" encoding="utf-8"?>
<ds:datastoreItem xmlns:ds="http://schemas.openxmlformats.org/officeDocument/2006/customXml" ds:itemID="{6466D734-2C39-4810-8187-5EA255B69E41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MSH PowerPoint 4-3 MSH EN - 10042951_29M_EN_01</Template>
  <TotalTime>791</TotalTime>
  <Words>1161</Words>
  <Application>Microsoft Office PowerPoint</Application>
  <PresentationFormat>On-screen Show (4:3)</PresentationFormat>
  <Paragraphs>286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MSH PowerPoint 4-3 MSH EN - 10042951_29M_EN_01</vt:lpstr>
      <vt:lpstr> Flight control system tuning for yaw manoeuvre simulations in Flightlab </vt:lpstr>
      <vt:lpstr>Outline</vt:lpstr>
      <vt:lpstr>Introduction</vt:lpstr>
      <vt:lpstr>Considered Flightlab models</vt:lpstr>
      <vt:lpstr>Considered Flightlab models</vt:lpstr>
      <vt:lpstr>Considered FCS scheme</vt:lpstr>
      <vt:lpstr>Considered FCS scheme</vt:lpstr>
      <vt:lpstr>Considered FCS scheme</vt:lpstr>
      <vt:lpstr>Adopted tuning requirement</vt:lpstr>
      <vt:lpstr>Tuning results – scheme with PI blocks</vt:lpstr>
      <vt:lpstr>Tuning results – scheme with PID blocks</vt:lpstr>
      <vt:lpstr>Simulation results</vt:lpstr>
      <vt:lpstr>Simulation results</vt:lpstr>
      <vt:lpstr>Simulation results</vt:lpstr>
      <vt:lpstr>Simulation results</vt:lpstr>
      <vt:lpstr>Simulation results</vt:lpstr>
      <vt:lpstr>Simulation results</vt:lpstr>
      <vt:lpstr>Simulation results</vt:lpstr>
      <vt:lpstr>Simulation results</vt:lpstr>
      <vt:lpstr>Conclusions</vt:lpstr>
    </vt:vector>
  </TitlesOfParts>
  <Company>Marenco AG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HELICOPTER VIBRATION NOTES</dc:title>
  <dc:creator>Flight Physics User</dc:creator>
  <cp:lastModifiedBy>Fabio Riccardi</cp:lastModifiedBy>
  <cp:revision>166</cp:revision>
  <dcterms:created xsi:type="dcterms:W3CDTF">2017-05-10T13:53:15Z</dcterms:created>
  <dcterms:modified xsi:type="dcterms:W3CDTF">2017-08-07T10:02:15Z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XX_FirstFillOut">
    <vt:lpwstr>False</vt:lpwstr>
  </property>
  <property fmtid="{D5CDD505-2E9C-101B-9397-08002B2CF9AE}" pid="3" name="MXX_Company">
    <vt:lpwstr>Marenco Swisshelicopter AG</vt:lpwstr>
  </property>
  <property fmtid="{D5CDD505-2E9C-101B-9397-08002B2CF9AE}" pid="4" name="MXX_Autor">
    <vt:lpwstr>© Marenco Swisshelicopter AG | Flight Physics User</vt:lpwstr>
  </property>
</Properties>
</file>

<file path=docProps/thumbnail.jpeg>
</file>